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3"/>
  </p:notesMasterIdLst>
  <p:sldIdLst>
    <p:sldId id="256" r:id="rId2"/>
    <p:sldId id="386" r:id="rId3"/>
    <p:sldId id="411" r:id="rId4"/>
    <p:sldId id="391" r:id="rId5"/>
    <p:sldId id="406" r:id="rId6"/>
    <p:sldId id="407" r:id="rId7"/>
    <p:sldId id="408" r:id="rId8"/>
    <p:sldId id="409" r:id="rId9"/>
    <p:sldId id="410" r:id="rId10"/>
    <p:sldId id="412" r:id="rId11"/>
    <p:sldId id="413" r:id="rId12"/>
    <p:sldId id="414" r:id="rId13"/>
    <p:sldId id="415" r:id="rId14"/>
    <p:sldId id="420" r:id="rId15"/>
    <p:sldId id="421" r:id="rId16"/>
    <p:sldId id="416" r:id="rId17"/>
    <p:sldId id="417" r:id="rId18"/>
    <p:sldId id="392" r:id="rId19"/>
    <p:sldId id="418" r:id="rId20"/>
    <p:sldId id="419" r:id="rId21"/>
    <p:sldId id="396" r:id="rId22"/>
  </p:sldIdLst>
  <p:sldSz cx="9144000" cy="5143500" type="screen16x9"/>
  <p:notesSz cx="6858000" cy="9144000"/>
  <p:embeddedFontLst>
    <p:embeddedFont>
      <p:font typeface="Average" panose="020F0502020204030204" pitchFamily="34" charset="0"/>
      <p:regular r:id="rId24"/>
      <p:bold r:id="rId25"/>
      <p:italic r:id="rId26"/>
      <p:boldItalic r:id="rId27"/>
    </p:embeddedFont>
    <p:embeddedFont>
      <p:font typeface="Nunito" pitchFamily="2" charset="77"/>
      <p:regular r:id="rId28"/>
      <p:bold r:id="rId29"/>
      <p:italic r:id="rId30"/>
      <p:boldItalic r:id="rId31"/>
    </p:embeddedFont>
    <p:embeddedFont>
      <p:font typeface="Questrial" pitchFamily="2" charset="77"/>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BE0FF"/>
    <a:srgbClr val="00CDFF"/>
    <a:srgbClr val="D5CFEC"/>
    <a:srgbClr val="B0FFFF"/>
    <a:srgbClr val="A0DED7"/>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A6DB0F-B023-4B9C-B56B-D0BE640D84FC}" v="11" dt="2025-07-09T22:23:51.156"/>
  </p1510:revLst>
</p1510:revInfo>
</file>

<file path=ppt/tableStyles.xml><?xml version="1.0" encoding="utf-8"?>
<a:tblStyleLst xmlns:a="http://schemas.openxmlformats.org/drawingml/2006/main" def="{F4D96701-E8FE-463B-87FB-9BB30AE51F1A}">
  <a:tblStyle styleId="{F4D96701-E8FE-463B-87FB-9BB30AE51F1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67"/>
    <p:restoredTop sz="94695"/>
  </p:normalViewPr>
  <p:slideViewPr>
    <p:cSldViewPr snapToGrid="0">
      <p:cViewPr varScale="1">
        <p:scale>
          <a:sx n="129" d="100"/>
          <a:sy n="129" d="100"/>
        </p:scale>
        <p:origin x="58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20.jpeg>
</file>

<file path=ppt/media/image21.jpeg>
</file>

<file path=ppt/media/image3.jp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a:extLst>
            <a:ext uri="{FF2B5EF4-FFF2-40B4-BE49-F238E27FC236}">
              <a16:creationId xmlns:a16="http://schemas.microsoft.com/office/drawing/2014/main" id="{F57DF4DF-36E9-8D49-FF86-624F1A9A3161}"/>
            </a:ext>
          </a:extLst>
        </p:cNvPr>
        <p:cNvGrpSpPr/>
        <p:nvPr/>
      </p:nvGrpSpPr>
      <p:grpSpPr>
        <a:xfrm>
          <a:off x="0" y="0"/>
          <a:ext cx="0" cy="0"/>
          <a:chOff x="0" y="0"/>
          <a:chExt cx="0" cy="0"/>
        </a:xfrm>
      </p:grpSpPr>
      <p:sp>
        <p:nvSpPr>
          <p:cNvPr id="140" name="Google Shape;140;ged3401ed36_1_0:notes">
            <a:extLst>
              <a:ext uri="{FF2B5EF4-FFF2-40B4-BE49-F238E27FC236}">
                <a16:creationId xmlns:a16="http://schemas.microsoft.com/office/drawing/2014/main" id="{B6A999E8-6981-1B09-9D93-EC472AAB30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d3401ed36_1_0:notes">
            <a:extLst>
              <a:ext uri="{FF2B5EF4-FFF2-40B4-BE49-F238E27FC236}">
                <a16:creationId xmlns:a16="http://schemas.microsoft.com/office/drawing/2014/main" id="{7E480D32-2B9B-4729-5C8F-1CF84CF1A1B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74885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C36C57E7-797D-8EFA-0C2D-85DB559A19D1}"/>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FBE5AAEB-3DF1-DBED-1D0C-06AFF4EF8A3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7A25238A-BB6C-0A55-B747-573393E8A5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5717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D88E232E-888A-A151-8088-7AF2A81B3B1F}"/>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F8F837E7-85D2-278D-FFC2-61B12BBDC3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83B4E32-17C8-3590-9669-8C348DC64E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1221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4DE02056-2E7E-2989-665C-9CE0D6108B83}"/>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C99CBB38-FF15-ED67-C769-455A40C1A5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B19188A2-5D14-EB57-724B-3C38B43EC3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33576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5FD241CC-D32B-765E-E02C-E40D69A32D99}"/>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E004903D-7651-E8FD-802D-4DDBACF014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EE76D215-FB58-CDBA-5B48-94ED80189B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7361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7D08DB9-ECC7-3728-C569-AEF8775B667D}"/>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558A2952-813A-6292-8FEA-3AB9880EB1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DF5100F0-498A-2BAB-EBD0-3A6C26879C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76240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A3B364B0-55F1-B805-FDF1-55413590C159}"/>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E2EA1AC7-B1A4-4424-39FF-2217FFD9F69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D4C3192C-DF10-2209-EFE1-98A5D7F7CB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34995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a:extLst>
            <a:ext uri="{FF2B5EF4-FFF2-40B4-BE49-F238E27FC236}">
              <a16:creationId xmlns:a16="http://schemas.microsoft.com/office/drawing/2014/main" id="{D2171EC7-BE3A-E108-EE7D-237C5CB4A9E0}"/>
            </a:ext>
          </a:extLst>
        </p:cNvPr>
        <p:cNvGrpSpPr/>
        <p:nvPr/>
      </p:nvGrpSpPr>
      <p:grpSpPr>
        <a:xfrm>
          <a:off x="0" y="0"/>
          <a:ext cx="0" cy="0"/>
          <a:chOff x="0" y="0"/>
          <a:chExt cx="0" cy="0"/>
        </a:xfrm>
      </p:grpSpPr>
      <p:sp>
        <p:nvSpPr>
          <p:cNvPr id="140" name="Google Shape;140;ged3401ed36_1_0:notes">
            <a:extLst>
              <a:ext uri="{FF2B5EF4-FFF2-40B4-BE49-F238E27FC236}">
                <a16:creationId xmlns:a16="http://schemas.microsoft.com/office/drawing/2014/main" id="{267D187B-69DF-2494-A39D-8C6D7AFFEE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d3401ed36_1_0:notes">
            <a:extLst>
              <a:ext uri="{FF2B5EF4-FFF2-40B4-BE49-F238E27FC236}">
                <a16:creationId xmlns:a16="http://schemas.microsoft.com/office/drawing/2014/main" id="{2A853143-797D-456D-BFB5-0793BDEDA7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62302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CB497A85-1E52-1A3C-8556-284B3AB38446}"/>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BA9D2B9-2BB4-FEA5-D3E5-311A254425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8C620DB-4341-0506-2235-0B06CDEFAF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91611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28C53ACA-D2B2-9ABC-628A-8B48E5F6CDCC}"/>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0A00658B-D37D-2EC9-E5EA-A5837961FC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BFB16B7E-DC54-410B-B062-351DB6E279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8339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135AFFA9-CCC7-9839-AD53-790CED7D9424}"/>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53A821B1-5D1D-5310-AE56-1EDE4CD17E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63B73E1-F0A6-6BD4-0A3F-CE3E0B418D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82570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D31D44E7-6A81-2076-6183-8005526CFF72}"/>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8334730-3FD1-D033-E248-0FA35B4EA4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DC9CC35-B75B-455A-9936-9898879F94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80129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6759829-5817-C52E-FAB4-2B77B3D62447}"/>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B19219D5-AB05-E159-2401-E3D81D1605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18D8DB4-45DD-FF77-65FD-D134DCA516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1912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a:extLst>
            <a:ext uri="{FF2B5EF4-FFF2-40B4-BE49-F238E27FC236}">
              <a16:creationId xmlns:a16="http://schemas.microsoft.com/office/drawing/2014/main" id="{D2480FE3-910B-E332-0BE3-6F0F41983689}"/>
            </a:ext>
          </a:extLst>
        </p:cNvPr>
        <p:cNvGrpSpPr/>
        <p:nvPr/>
      </p:nvGrpSpPr>
      <p:grpSpPr>
        <a:xfrm>
          <a:off x="0" y="0"/>
          <a:ext cx="0" cy="0"/>
          <a:chOff x="0" y="0"/>
          <a:chExt cx="0" cy="0"/>
        </a:xfrm>
      </p:grpSpPr>
      <p:sp>
        <p:nvSpPr>
          <p:cNvPr id="140" name="Google Shape;140;ged3401ed36_1_0:notes">
            <a:extLst>
              <a:ext uri="{FF2B5EF4-FFF2-40B4-BE49-F238E27FC236}">
                <a16:creationId xmlns:a16="http://schemas.microsoft.com/office/drawing/2014/main" id="{613D1CD4-4594-B5E4-90AE-EB126A5154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d3401ed36_1_0:notes">
            <a:extLst>
              <a:ext uri="{FF2B5EF4-FFF2-40B4-BE49-F238E27FC236}">
                <a16:creationId xmlns:a16="http://schemas.microsoft.com/office/drawing/2014/main" id="{7BD80F18-D1BD-3726-1DF5-4C2DFF5AFD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75618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1FF4E5CC-2F8C-9D63-322A-FFDD61017F03}"/>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B8A709D9-64C5-6E30-E435-A5447C3B5C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CB6EF1F5-8D5C-B962-C7D1-4F99E3428D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0030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B35777A6-54DC-D899-C274-B49F839AF0C1}"/>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F06B15DE-1BF9-B2D6-A4FA-FBB0E73EDFB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C487BC9-8047-E29B-1E64-66BCFB97489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9136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8DA68EF9-CEF2-7466-287D-9BF1A04E5133}"/>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8B58F2AF-EB5B-0A70-1ECD-6C86385C78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635A46D2-97F2-0EC2-A2AB-46311BEB39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5184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B9002C5D-26BE-67AB-7B14-B9271B298118}"/>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CEF50989-0CF3-68D4-B74A-0F2C1FEC8A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EE6E04E3-1DB2-1D92-F96A-C61A086702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70635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5740AFC-FE82-CB5C-7F76-BB0B1DD127AA}"/>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7CB0D213-33E3-E864-564B-7B6AEA1DC7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5D096EC-E92D-FA7E-ED9D-92C82E0421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75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4AC8DF02-2734-0FB7-D687-A5AADEDD2099}"/>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B6348FE5-5AFF-E7E2-C2C2-B1383F3035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6510ECBD-9A48-E9EF-1623-E66C8117DC7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7734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040075" y="1807225"/>
            <a:ext cx="4084500" cy="19236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rgbClr val="191919"/>
              </a:buClr>
              <a:buSzPts val="5200"/>
              <a:buNone/>
              <a:defRPr sz="44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040075" y="3900750"/>
            <a:ext cx="4553400" cy="5640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710750" y="3380025"/>
            <a:ext cx="18051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5" name="Google Shape;85;p18"/>
          <p:cNvSpPr txBox="1">
            <a:spLocks noGrp="1"/>
          </p:cNvSpPr>
          <p:nvPr>
            <p:ph type="subTitle" idx="1"/>
          </p:nvPr>
        </p:nvSpPr>
        <p:spPr>
          <a:xfrm>
            <a:off x="710750" y="3785547"/>
            <a:ext cx="34659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8"/>
          <p:cNvSpPr txBox="1">
            <a:spLocks noGrp="1"/>
          </p:cNvSpPr>
          <p:nvPr>
            <p:ph type="title" idx="2"/>
          </p:nvPr>
        </p:nvSpPr>
        <p:spPr>
          <a:xfrm>
            <a:off x="710750" y="1223125"/>
            <a:ext cx="18051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7" name="Google Shape;87;p18"/>
          <p:cNvSpPr txBox="1">
            <a:spLocks noGrp="1"/>
          </p:cNvSpPr>
          <p:nvPr>
            <p:ph type="subTitle" idx="3"/>
          </p:nvPr>
        </p:nvSpPr>
        <p:spPr>
          <a:xfrm>
            <a:off x="710750" y="1627900"/>
            <a:ext cx="34659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8"/>
          <p:cNvSpPr txBox="1">
            <a:spLocks noGrp="1"/>
          </p:cNvSpPr>
          <p:nvPr>
            <p:ph type="title" idx="4"/>
          </p:nvPr>
        </p:nvSpPr>
        <p:spPr>
          <a:xfrm>
            <a:off x="710750" y="2301213"/>
            <a:ext cx="18051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9" name="Google Shape;89;p18"/>
          <p:cNvSpPr txBox="1">
            <a:spLocks noGrp="1"/>
          </p:cNvSpPr>
          <p:nvPr>
            <p:ph type="subTitle" idx="5"/>
          </p:nvPr>
        </p:nvSpPr>
        <p:spPr>
          <a:xfrm>
            <a:off x="710750" y="2706729"/>
            <a:ext cx="34659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8"/>
          <p:cNvSpPr txBox="1">
            <a:spLocks noGrp="1"/>
          </p:cNvSpPr>
          <p:nvPr>
            <p:ph type="title" idx="6"/>
          </p:nvPr>
        </p:nvSpPr>
        <p:spPr>
          <a:xfrm>
            <a:off x="710750" y="387250"/>
            <a:ext cx="4724700" cy="7764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sz="3600"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1" name="Google Shape;91;p18"/>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0"/>
        <p:cNvGrpSpPr/>
        <p:nvPr/>
      </p:nvGrpSpPr>
      <p:grpSpPr>
        <a:xfrm>
          <a:off x="0" y="0"/>
          <a:ext cx="0" cy="0"/>
          <a:chOff x="0" y="0"/>
          <a:chExt cx="0" cy="0"/>
        </a:xfrm>
      </p:grpSpPr>
      <p:sp>
        <p:nvSpPr>
          <p:cNvPr id="131" name="Google Shape;131;p23"/>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3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1pPr>
            <a:lvl2pPr lvl="1"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2pPr>
            <a:lvl3pPr lvl="2"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3pPr>
            <a:lvl4pPr lvl="3"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4pPr>
            <a:lvl5pPr lvl="4"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5pPr>
            <a:lvl6pPr lvl="5"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6pPr>
            <a:lvl7pPr lvl="6"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7pPr>
            <a:lvl8pPr lvl="7"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8pPr>
            <a:lvl9pPr lvl="8"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15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64" r:id="rId3"/>
    <p:sldLayoutId id="2147483669" r:id="rId4"/>
    <p:sldLayoutId id="2147483670"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imgflip.com/i/3wzf48"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journeys.dartmouth.edu/folklorearchive/y-tho-why-though/"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8" Type="http://schemas.openxmlformats.org/officeDocument/2006/relationships/hyperlink" Target="https://www.npr.org/2023/07/19/1188828810/stanford-university-president-resigns" TargetMode="External"/><Relationship Id="rId3" Type="http://schemas.openxmlformats.org/officeDocument/2006/relationships/image" Target="../media/image10.png"/><Relationship Id="rId7" Type="http://schemas.openxmlformats.org/officeDocument/2006/relationships/hyperlink" Target="https://scitechdaily.com/research-fraud-is-everything-we-think-we-know-about-alzheimers-disease-wrong/"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hyperlink" Target="https://www.theguardian.com/education/2023/jun/25/harvard-professor-data-fraud" TargetMode="External"/><Relationship Id="rId4" Type="http://schemas.openxmlformats.org/officeDocument/2006/relationships/image" Target="../media/image11.png"/><Relationship Id="rId9" Type="http://schemas.openxmlformats.org/officeDocument/2006/relationships/hyperlink" Target="https://www.thespec.com/news/hamilton-region/spiderman-jonathan-pruitt-falsified-and-fabricated-research-mcmaster-investigation-reveals/article_41f247e8-6ab3-5432-95d8-a14dbf0d5836.html"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science.gc.ca/site/science/en/interagency-research-funding/policies-and-guidelines/research-data-management/tri-agency-research-data-management-policy"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hyperlink" Target="https://science.gc.ca/site/science/en/interagency-research-funding/policies-and-guidelines/research-data-management/tri-agency-research-data-management-policy"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hyperlink" Target="https://roadtofair.hypotheses.org/47"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3" Type="http://schemas.openxmlformats.org/officeDocument/2006/relationships/hyperlink" Target="https://www.gida-global.org/care"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hyperlink" Target="https://imgflip.com/i/9zdwe1"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9.jpeg"/></Relationships>
</file>

<file path=ppt/slides/_rels/slide17.xml.rels><?xml version="1.0" encoding="UTF-8" standalone="yes"?>
<Relationships xmlns="http://schemas.openxmlformats.org/package/2006/relationships"><Relationship Id="rId3" Type="http://schemas.openxmlformats.org/officeDocument/2006/relationships/hyperlink" Target="https://imgflip.com/i/9zbco0"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0.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https://imgflip.com/memegenerator/168840525/Horse-Drawing"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imgflip.com/i/9zbc8a"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1.jpe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knowyourmeme.com/memes/visible-confusion"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hyperlink" Target="https://biblio.uottawa.ca/en/services/faculty/research-data-management/what-research-data-management" TargetMode="Externa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hyperlink" Target="https://biblio.uottawa.ca/en/services/faculty/research-data-management/what-research-data-management"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biblio.uottawa.ca/en/services/faculty/research-data-management/what-research-data-management"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hyperlink" Target="https://imgflip.com/i/9zdv3n"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twitter.com/laurenshippen/status/1234677977759113216"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8"/>
          <p:cNvSpPr txBox="1">
            <a:spLocks noGrp="1"/>
          </p:cNvSpPr>
          <p:nvPr>
            <p:ph type="ctrTitle"/>
          </p:nvPr>
        </p:nvSpPr>
        <p:spPr>
          <a:xfrm>
            <a:off x="4138541" y="648150"/>
            <a:ext cx="4084500" cy="19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tx1"/>
                </a:solidFill>
              </a:rPr>
              <a:t>Intro to Research Data Management (RDM)</a:t>
            </a:r>
            <a:endParaRPr sz="2800" b="0" dirty="0">
              <a:solidFill>
                <a:schemeClr val="tx1"/>
              </a:solidFill>
            </a:endParaRPr>
          </a:p>
        </p:txBody>
      </p:sp>
      <p:sp>
        <p:nvSpPr>
          <p:cNvPr id="144" name="Google Shape;144;p28"/>
          <p:cNvSpPr txBox="1">
            <a:spLocks noGrp="1"/>
          </p:cNvSpPr>
          <p:nvPr>
            <p:ph type="subTitle" idx="1"/>
          </p:nvPr>
        </p:nvSpPr>
        <p:spPr>
          <a:xfrm>
            <a:off x="4040075" y="3900750"/>
            <a:ext cx="45534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Nick Rochlin, Data Science Librarian</a:t>
            </a:r>
          </a:p>
          <a:p>
            <a:pPr marL="0" lvl="0" indent="0" algn="l" rtl="0">
              <a:spcBef>
                <a:spcPts val="0"/>
              </a:spcBef>
              <a:spcAft>
                <a:spcPts val="0"/>
              </a:spcAft>
              <a:buNone/>
            </a:pPr>
            <a:r>
              <a:rPr lang="es" dirty="0"/>
              <a:t>U</a:t>
            </a:r>
            <a:r>
              <a:rPr lang="en-CA" dirty="0"/>
              <a:t>Vic Libraries</a:t>
            </a:r>
            <a:endParaRPr lang="es" dirty="0"/>
          </a:p>
        </p:txBody>
      </p:sp>
      <p:cxnSp>
        <p:nvCxnSpPr>
          <p:cNvPr id="145" name="Google Shape;145;p28"/>
          <p:cNvCxnSpPr/>
          <p:nvPr/>
        </p:nvCxnSpPr>
        <p:spPr>
          <a:xfrm>
            <a:off x="4138541" y="3821618"/>
            <a:ext cx="3113400" cy="0"/>
          </a:xfrm>
          <a:prstGeom prst="straightConnector1">
            <a:avLst/>
          </a:prstGeom>
          <a:noFill/>
          <a:ln w="19050" cap="flat" cmpd="sng">
            <a:solidFill>
              <a:schemeClr val="dk1"/>
            </a:solidFill>
            <a:prstDash val="solid"/>
            <a:round/>
            <a:headEnd type="none" w="med" len="med"/>
            <a:tailEnd type="none" w="med" len="med"/>
          </a:ln>
        </p:spPr>
      </p:cxnSp>
      <p:pic>
        <p:nvPicPr>
          <p:cNvPr id="2" name="Picture 2">
            <a:extLst>
              <a:ext uri="{FF2B5EF4-FFF2-40B4-BE49-F238E27FC236}">
                <a16:creationId xmlns:a16="http://schemas.microsoft.com/office/drawing/2014/main" id="{F5FA8742-700B-2E05-74FF-E6D999097F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6062" y="1675561"/>
            <a:ext cx="3424418" cy="214605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9410574-F81B-6E80-8ED9-08000A4B3025}"/>
              </a:ext>
            </a:extLst>
          </p:cNvPr>
          <p:cNvSpPr txBox="1"/>
          <p:nvPr/>
        </p:nvSpPr>
        <p:spPr>
          <a:xfrm>
            <a:off x="3409241" y="3793027"/>
            <a:ext cx="4572000" cy="215444"/>
          </a:xfrm>
          <a:prstGeom prst="rect">
            <a:avLst/>
          </a:prstGeom>
          <a:noFill/>
        </p:spPr>
        <p:txBody>
          <a:bodyPr wrap="square">
            <a:spAutoFit/>
          </a:bodyPr>
          <a:lstStyle/>
          <a:p>
            <a:pPr rtl="0">
              <a:spcBef>
                <a:spcPts val="0"/>
              </a:spcBef>
              <a:spcAft>
                <a:spcPts val="0"/>
              </a:spcAft>
            </a:pPr>
            <a:r>
              <a:rPr lang="en-CA" sz="800" b="0" i="0" u="sng" strike="noStrike" dirty="0">
                <a:solidFill>
                  <a:srgbClr val="434343"/>
                </a:solidFill>
                <a:effectLst/>
                <a:latin typeface="+mj-lt"/>
                <a:hlinkClick r:id="rId4"/>
              </a:rPr>
              <a:t>source</a:t>
            </a:r>
            <a:endParaRPr lang="en-CA" dirty="0">
              <a:effectLst/>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a:extLst>
            <a:ext uri="{FF2B5EF4-FFF2-40B4-BE49-F238E27FC236}">
              <a16:creationId xmlns:a16="http://schemas.microsoft.com/office/drawing/2014/main" id="{F59F8C81-ABED-5B69-4E14-07D180F64033}"/>
            </a:ext>
          </a:extLst>
        </p:cNvPr>
        <p:cNvGrpSpPr/>
        <p:nvPr/>
      </p:nvGrpSpPr>
      <p:grpSpPr>
        <a:xfrm>
          <a:off x="0" y="0"/>
          <a:ext cx="0" cy="0"/>
          <a:chOff x="0" y="0"/>
          <a:chExt cx="0" cy="0"/>
        </a:xfrm>
      </p:grpSpPr>
      <p:sp>
        <p:nvSpPr>
          <p:cNvPr id="143" name="Google Shape;143;p28">
            <a:extLst>
              <a:ext uri="{FF2B5EF4-FFF2-40B4-BE49-F238E27FC236}">
                <a16:creationId xmlns:a16="http://schemas.microsoft.com/office/drawing/2014/main" id="{C40B4141-914A-CF68-3622-365816265AA9}"/>
              </a:ext>
            </a:extLst>
          </p:cNvPr>
          <p:cNvSpPr txBox="1">
            <a:spLocks noGrp="1"/>
          </p:cNvSpPr>
          <p:nvPr>
            <p:ph type="ctrTitle"/>
          </p:nvPr>
        </p:nvSpPr>
        <p:spPr>
          <a:xfrm>
            <a:off x="4138541" y="1693027"/>
            <a:ext cx="4084500" cy="19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tx1"/>
                </a:solidFill>
              </a:rPr>
              <a:t>Why Should You Care?</a:t>
            </a:r>
            <a:br>
              <a:rPr lang="en-CA" dirty="0">
                <a:solidFill>
                  <a:schemeClr val="tx1"/>
                </a:solidFill>
              </a:rPr>
            </a:br>
            <a:r>
              <a:rPr lang="en-CA" dirty="0">
                <a:solidFill>
                  <a:schemeClr val="tx1"/>
                </a:solidFill>
              </a:rPr>
              <a:t>(Should you?)</a:t>
            </a:r>
            <a:endParaRPr sz="2800" b="0" dirty="0">
              <a:solidFill>
                <a:schemeClr val="tx1"/>
              </a:solidFill>
            </a:endParaRPr>
          </a:p>
        </p:txBody>
      </p:sp>
      <p:cxnSp>
        <p:nvCxnSpPr>
          <p:cNvPr id="145" name="Google Shape;145;p28">
            <a:extLst>
              <a:ext uri="{FF2B5EF4-FFF2-40B4-BE49-F238E27FC236}">
                <a16:creationId xmlns:a16="http://schemas.microsoft.com/office/drawing/2014/main" id="{3A38096F-C3F0-2695-87E2-13A18D617435}"/>
              </a:ext>
            </a:extLst>
          </p:cNvPr>
          <p:cNvCxnSpPr/>
          <p:nvPr/>
        </p:nvCxnSpPr>
        <p:spPr>
          <a:xfrm>
            <a:off x="4138541" y="3821618"/>
            <a:ext cx="3113400" cy="0"/>
          </a:xfrm>
          <a:prstGeom prst="straightConnector1">
            <a:avLst/>
          </a:prstGeom>
          <a:noFill/>
          <a:ln w="19050" cap="flat" cmpd="sng">
            <a:solidFill>
              <a:schemeClr val="dk1"/>
            </a:solidFill>
            <a:prstDash val="solid"/>
            <a:round/>
            <a:headEnd type="none" w="med" len="med"/>
            <a:tailEnd type="none" w="med" len="med"/>
          </a:ln>
        </p:spPr>
      </p:cxnSp>
      <p:sp>
        <p:nvSpPr>
          <p:cNvPr id="7" name="Google Shape;231;p39">
            <a:extLst>
              <a:ext uri="{FF2B5EF4-FFF2-40B4-BE49-F238E27FC236}">
                <a16:creationId xmlns:a16="http://schemas.microsoft.com/office/drawing/2014/main" id="{5E30C42A-9493-1A30-C4DB-89648367D247}"/>
              </a:ext>
            </a:extLst>
          </p:cNvPr>
          <p:cNvSpPr txBox="1"/>
          <p:nvPr/>
        </p:nvSpPr>
        <p:spPr>
          <a:xfrm>
            <a:off x="8339772" y="4548117"/>
            <a:ext cx="682847" cy="31519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dirty="0">
                <a:solidFill>
                  <a:schemeClr val="hlink"/>
                </a:solidFill>
                <a:hlinkClick r:id="rId3"/>
              </a:rPr>
              <a:t>source</a:t>
            </a:r>
            <a:endParaRPr sz="800" dirty="0"/>
          </a:p>
        </p:txBody>
      </p:sp>
      <p:pic>
        <p:nvPicPr>
          <p:cNvPr id="15362" name="Picture 2" descr="Y Tho” (Why Though) | Dartmouth Folklore Archive">
            <a:extLst>
              <a:ext uri="{FF2B5EF4-FFF2-40B4-BE49-F238E27FC236}">
                <a16:creationId xmlns:a16="http://schemas.microsoft.com/office/drawing/2014/main" id="{49E8BB9A-00D4-F1DF-675B-AA18AFE945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3473" y="986671"/>
            <a:ext cx="2863667" cy="3336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5926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E028E73A-DC8F-9794-9681-1FFED67B141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FA3E9D57-D922-7F95-9B20-6340E058FCDF}"/>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Academic Integrity</a:t>
            </a:r>
            <a:endParaRPr b="0" dirty="0"/>
          </a:p>
        </p:txBody>
      </p:sp>
      <p:cxnSp>
        <p:nvCxnSpPr>
          <p:cNvPr id="166" name="Google Shape;166;p30">
            <a:extLst>
              <a:ext uri="{FF2B5EF4-FFF2-40B4-BE49-F238E27FC236}">
                <a16:creationId xmlns:a16="http://schemas.microsoft.com/office/drawing/2014/main" id="{5E5D05C4-B253-3877-2528-0A5A9EE6742F}"/>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pic>
        <p:nvPicPr>
          <p:cNvPr id="10" name="Picture 9">
            <a:extLst>
              <a:ext uri="{FF2B5EF4-FFF2-40B4-BE49-F238E27FC236}">
                <a16:creationId xmlns:a16="http://schemas.microsoft.com/office/drawing/2014/main" id="{A22E84FE-CDB3-5F60-CAC1-EAC1B33A55DB}"/>
              </a:ext>
            </a:extLst>
          </p:cNvPr>
          <p:cNvPicPr>
            <a:picLocks noChangeAspect="1"/>
          </p:cNvPicPr>
          <p:nvPr/>
        </p:nvPicPr>
        <p:blipFill>
          <a:blip r:embed="rId3"/>
          <a:stretch>
            <a:fillRect/>
          </a:stretch>
        </p:blipFill>
        <p:spPr>
          <a:xfrm>
            <a:off x="454260" y="1465751"/>
            <a:ext cx="2038088" cy="2211997"/>
          </a:xfrm>
          <a:prstGeom prst="rect">
            <a:avLst/>
          </a:prstGeom>
        </p:spPr>
      </p:pic>
      <p:pic>
        <p:nvPicPr>
          <p:cNvPr id="11" name="Picture 10">
            <a:extLst>
              <a:ext uri="{FF2B5EF4-FFF2-40B4-BE49-F238E27FC236}">
                <a16:creationId xmlns:a16="http://schemas.microsoft.com/office/drawing/2014/main" id="{90754DCF-AC6B-2E05-5110-4896BCBDFBD0}"/>
              </a:ext>
            </a:extLst>
          </p:cNvPr>
          <p:cNvPicPr>
            <a:picLocks noChangeAspect="1"/>
          </p:cNvPicPr>
          <p:nvPr/>
        </p:nvPicPr>
        <p:blipFill>
          <a:blip r:embed="rId4"/>
          <a:stretch>
            <a:fillRect/>
          </a:stretch>
        </p:blipFill>
        <p:spPr>
          <a:xfrm>
            <a:off x="2731220" y="1465751"/>
            <a:ext cx="2334395" cy="2261080"/>
          </a:xfrm>
          <a:prstGeom prst="rect">
            <a:avLst/>
          </a:prstGeom>
        </p:spPr>
      </p:pic>
      <p:pic>
        <p:nvPicPr>
          <p:cNvPr id="12" name="Picture 11">
            <a:extLst>
              <a:ext uri="{FF2B5EF4-FFF2-40B4-BE49-F238E27FC236}">
                <a16:creationId xmlns:a16="http://schemas.microsoft.com/office/drawing/2014/main" id="{9B51F02F-F33A-9F78-5C34-BB5087041D04}"/>
              </a:ext>
            </a:extLst>
          </p:cNvPr>
          <p:cNvPicPr>
            <a:picLocks noChangeAspect="1"/>
          </p:cNvPicPr>
          <p:nvPr/>
        </p:nvPicPr>
        <p:blipFill>
          <a:blip r:embed="rId5"/>
          <a:stretch>
            <a:fillRect/>
          </a:stretch>
        </p:blipFill>
        <p:spPr>
          <a:xfrm>
            <a:off x="5304487" y="1405596"/>
            <a:ext cx="3485476" cy="1090187"/>
          </a:xfrm>
          <a:prstGeom prst="rect">
            <a:avLst/>
          </a:prstGeom>
        </p:spPr>
      </p:pic>
      <p:pic>
        <p:nvPicPr>
          <p:cNvPr id="13" name="Picture 12">
            <a:extLst>
              <a:ext uri="{FF2B5EF4-FFF2-40B4-BE49-F238E27FC236}">
                <a16:creationId xmlns:a16="http://schemas.microsoft.com/office/drawing/2014/main" id="{3A48F0AC-5B8E-1FF2-D556-0678CB7851B9}"/>
              </a:ext>
            </a:extLst>
          </p:cNvPr>
          <p:cNvPicPr>
            <a:picLocks noChangeAspect="1"/>
          </p:cNvPicPr>
          <p:nvPr/>
        </p:nvPicPr>
        <p:blipFill>
          <a:blip r:embed="rId6"/>
          <a:stretch>
            <a:fillRect/>
          </a:stretch>
        </p:blipFill>
        <p:spPr>
          <a:xfrm>
            <a:off x="5304487" y="2805710"/>
            <a:ext cx="3552892" cy="921121"/>
          </a:xfrm>
          <a:prstGeom prst="rect">
            <a:avLst/>
          </a:prstGeom>
        </p:spPr>
      </p:pic>
      <p:sp>
        <p:nvSpPr>
          <p:cNvPr id="24" name="TextBox 23">
            <a:extLst>
              <a:ext uri="{FF2B5EF4-FFF2-40B4-BE49-F238E27FC236}">
                <a16:creationId xmlns:a16="http://schemas.microsoft.com/office/drawing/2014/main" id="{0A5A7B64-5240-9820-AC0C-4B383E1D92AE}"/>
              </a:ext>
            </a:extLst>
          </p:cNvPr>
          <p:cNvSpPr txBox="1"/>
          <p:nvPr/>
        </p:nvSpPr>
        <p:spPr>
          <a:xfrm>
            <a:off x="8511404" y="4555427"/>
            <a:ext cx="557118" cy="215444"/>
          </a:xfrm>
          <a:prstGeom prst="rect">
            <a:avLst/>
          </a:prstGeom>
          <a:noFill/>
        </p:spPr>
        <p:txBody>
          <a:bodyPr wrap="square" rtlCol="0">
            <a:spAutoFit/>
          </a:bodyPr>
          <a:lstStyle/>
          <a:p>
            <a:r>
              <a:rPr lang="en-CA" sz="800" dirty="0">
                <a:hlinkClick r:id="rId7"/>
              </a:rPr>
              <a:t>source</a:t>
            </a:r>
            <a:endParaRPr lang="en-CA" sz="800" dirty="0"/>
          </a:p>
        </p:txBody>
      </p:sp>
      <p:sp>
        <p:nvSpPr>
          <p:cNvPr id="25" name="TextBox 24">
            <a:extLst>
              <a:ext uri="{FF2B5EF4-FFF2-40B4-BE49-F238E27FC236}">
                <a16:creationId xmlns:a16="http://schemas.microsoft.com/office/drawing/2014/main" id="{9E009C1F-45D3-79CA-65F9-1D2E6A3455E4}"/>
              </a:ext>
            </a:extLst>
          </p:cNvPr>
          <p:cNvSpPr txBox="1"/>
          <p:nvPr/>
        </p:nvSpPr>
        <p:spPr>
          <a:xfrm>
            <a:off x="8062877" y="4555427"/>
            <a:ext cx="557118" cy="215444"/>
          </a:xfrm>
          <a:prstGeom prst="rect">
            <a:avLst/>
          </a:prstGeom>
          <a:noFill/>
        </p:spPr>
        <p:txBody>
          <a:bodyPr wrap="square" rtlCol="0">
            <a:spAutoFit/>
          </a:bodyPr>
          <a:lstStyle/>
          <a:p>
            <a:r>
              <a:rPr lang="en-CA" sz="800" dirty="0">
                <a:hlinkClick r:id="rId8"/>
              </a:rPr>
              <a:t>source</a:t>
            </a:r>
            <a:endParaRPr lang="en-CA" sz="800" dirty="0"/>
          </a:p>
        </p:txBody>
      </p:sp>
      <p:sp>
        <p:nvSpPr>
          <p:cNvPr id="26" name="TextBox 25">
            <a:extLst>
              <a:ext uri="{FF2B5EF4-FFF2-40B4-BE49-F238E27FC236}">
                <a16:creationId xmlns:a16="http://schemas.microsoft.com/office/drawing/2014/main" id="{01B455DC-B3F6-62D0-BFE8-BF1EA4EA5D12}"/>
              </a:ext>
            </a:extLst>
          </p:cNvPr>
          <p:cNvSpPr txBox="1"/>
          <p:nvPr/>
        </p:nvSpPr>
        <p:spPr>
          <a:xfrm>
            <a:off x="8056002" y="4770871"/>
            <a:ext cx="557118" cy="215444"/>
          </a:xfrm>
          <a:prstGeom prst="rect">
            <a:avLst/>
          </a:prstGeom>
          <a:noFill/>
        </p:spPr>
        <p:txBody>
          <a:bodyPr wrap="square" rtlCol="0">
            <a:spAutoFit/>
          </a:bodyPr>
          <a:lstStyle/>
          <a:p>
            <a:r>
              <a:rPr lang="en-CA" sz="800" dirty="0">
                <a:hlinkClick r:id="rId9"/>
              </a:rPr>
              <a:t>source</a:t>
            </a:r>
            <a:endParaRPr lang="en-CA" sz="800" dirty="0"/>
          </a:p>
        </p:txBody>
      </p:sp>
      <p:sp>
        <p:nvSpPr>
          <p:cNvPr id="27" name="TextBox 26">
            <a:extLst>
              <a:ext uri="{FF2B5EF4-FFF2-40B4-BE49-F238E27FC236}">
                <a16:creationId xmlns:a16="http://schemas.microsoft.com/office/drawing/2014/main" id="{6B078467-9E26-2EEC-74FE-2931CD83F557}"/>
              </a:ext>
            </a:extLst>
          </p:cNvPr>
          <p:cNvSpPr txBox="1"/>
          <p:nvPr/>
        </p:nvSpPr>
        <p:spPr>
          <a:xfrm>
            <a:off x="8511404" y="4770871"/>
            <a:ext cx="557118" cy="215444"/>
          </a:xfrm>
          <a:prstGeom prst="rect">
            <a:avLst/>
          </a:prstGeom>
          <a:noFill/>
        </p:spPr>
        <p:txBody>
          <a:bodyPr wrap="square" rtlCol="0">
            <a:spAutoFit/>
          </a:bodyPr>
          <a:lstStyle/>
          <a:p>
            <a:r>
              <a:rPr lang="en-CA" sz="800" dirty="0">
                <a:hlinkClick r:id="rId10"/>
              </a:rPr>
              <a:t>source</a:t>
            </a:r>
            <a:endParaRPr lang="en-CA" sz="800" dirty="0"/>
          </a:p>
        </p:txBody>
      </p:sp>
    </p:spTree>
    <p:extLst>
      <p:ext uri="{BB962C8B-B14F-4D97-AF65-F5344CB8AC3E}">
        <p14:creationId xmlns:p14="http://schemas.microsoft.com/office/powerpoint/2010/main" val="3781434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E0E3EC74-03E2-1C6A-6057-5E7B87C2E545}"/>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5706586C-56CB-AAB3-25A2-DC701A823CCA}"/>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Tri-Agency Policy</a:t>
            </a:r>
            <a:endParaRPr b="0" dirty="0"/>
          </a:p>
        </p:txBody>
      </p:sp>
      <p:cxnSp>
        <p:nvCxnSpPr>
          <p:cNvPr id="166" name="Google Shape;166;p30">
            <a:extLst>
              <a:ext uri="{FF2B5EF4-FFF2-40B4-BE49-F238E27FC236}">
                <a16:creationId xmlns:a16="http://schemas.microsoft.com/office/drawing/2014/main" id="{DFC9D330-6B61-C4DF-4E5B-615ED5A92DFE}"/>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sp>
        <p:nvSpPr>
          <p:cNvPr id="3" name="Google Shape;162;p30">
            <a:extLst>
              <a:ext uri="{FF2B5EF4-FFF2-40B4-BE49-F238E27FC236}">
                <a16:creationId xmlns:a16="http://schemas.microsoft.com/office/drawing/2014/main" id="{34EE67DB-3C15-332D-9731-B37B034EBC7F}"/>
              </a:ext>
            </a:extLst>
          </p:cNvPr>
          <p:cNvSpPr txBox="1">
            <a:spLocks/>
          </p:cNvSpPr>
          <p:nvPr/>
        </p:nvSpPr>
        <p:spPr>
          <a:xfrm>
            <a:off x="710751" y="1491095"/>
            <a:ext cx="4339044" cy="28337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lnSpc>
                <a:spcPct val="150000"/>
              </a:lnSpc>
            </a:pPr>
            <a:r>
              <a:rPr lang="en-US" sz="2000" b="1" u="sng" dirty="0"/>
              <a:t>Researchers:</a:t>
            </a:r>
          </a:p>
          <a:p>
            <a:pPr marL="0" indent="0">
              <a:lnSpc>
                <a:spcPct val="150000"/>
              </a:lnSpc>
            </a:pPr>
            <a:endParaRPr lang="en-US" sz="1600" b="1" dirty="0"/>
          </a:p>
          <a:p>
            <a:pPr marL="0" indent="0">
              <a:lnSpc>
                <a:spcPct val="150000"/>
              </a:lnSpc>
            </a:pPr>
            <a:r>
              <a:rPr lang="en-US" b="1" dirty="0"/>
              <a:t>Data Management Plans</a:t>
            </a:r>
          </a:p>
          <a:p>
            <a:pPr marL="285750" indent="-285750">
              <a:lnSpc>
                <a:spcPct val="150000"/>
              </a:lnSpc>
              <a:buFont typeface="Arial" panose="020B0604020202020204" pitchFamily="34" charset="0"/>
              <a:buChar char="•"/>
            </a:pPr>
            <a:r>
              <a:rPr lang="en-US" dirty="0"/>
              <a:t>Have started piloting with a handful of grants, more to come</a:t>
            </a:r>
          </a:p>
          <a:p>
            <a:pPr marL="0" indent="0">
              <a:lnSpc>
                <a:spcPct val="150000"/>
              </a:lnSpc>
            </a:pPr>
            <a:r>
              <a:rPr lang="en-US" b="1" dirty="0"/>
              <a:t>Data Deposits</a:t>
            </a:r>
          </a:p>
          <a:p>
            <a:pPr marL="285750" indent="-285750">
              <a:lnSpc>
                <a:spcPct val="150000"/>
              </a:lnSpc>
              <a:buFont typeface="Arial" panose="020B0604020202020204" pitchFamily="34" charset="0"/>
              <a:buChar char="•"/>
            </a:pPr>
            <a:r>
              <a:rPr lang="en-US" dirty="0"/>
              <a:t>Will phase in based on readiness of community</a:t>
            </a:r>
          </a:p>
          <a:p>
            <a:pPr marL="0" indent="0"/>
            <a:endParaRPr lang="en-US" sz="1600" dirty="0"/>
          </a:p>
          <a:p>
            <a:pPr marL="285750" indent="-285750">
              <a:buFont typeface="Arial" panose="020B0604020202020204" pitchFamily="34" charset="0"/>
              <a:buChar char="•"/>
            </a:pPr>
            <a:endParaRPr lang="en-US" dirty="0"/>
          </a:p>
          <a:p>
            <a:pPr marL="742950" lvl="1" indent="-285750" algn="l">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0" indent="0"/>
            <a:endParaRPr lang="en-US" dirty="0"/>
          </a:p>
        </p:txBody>
      </p:sp>
      <p:sp>
        <p:nvSpPr>
          <p:cNvPr id="5" name="Google Shape;81;p16">
            <a:extLst>
              <a:ext uri="{FF2B5EF4-FFF2-40B4-BE49-F238E27FC236}">
                <a16:creationId xmlns:a16="http://schemas.microsoft.com/office/drawing/2014/main" id="{A3AF97E5-F7E4-1A61-5C5C-D765E25E39DB}"/>
              </a:ext>
            </a:extLst>
          </p:cNvPr>
          <p:cNvSpPr txBox="1"/>
          <p:nvPr/>
        </p:nvSpPr>
        <p:spPr>
          <a:xfrm>
            <a:off x="8212385" y="4682860"/>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3"/>
              </a:rPr>
              <a:t>source</a:t>
            </a:r>
            <a:endParaRPr sz="800" dirty="0">
              <a:latin typeface="Average"/>
              <a:ea typeface="Average"/>
              <a:cs typeface="Average"/>
              <a:sym typeface="Average"/>
            </a:endParaRPr>
          </a:p>
        </p:txBody>
      </p:sp>
      <p:pic>
        <p:nvPicPr>
          <p:cNvPr id="4" name="Google Shape;97;p18">
            <a:extLst>
              <a:ext uri="{FF2B5EF4-FFF2-40B4-BE49-F238E27FC236}">
                <a16:creationId xmlns:a16="http://schemas.microsoft.com/office/drawing/2014/main" id="{F7FC3637-2174-643C-A9A7-157602FC5876}"/>
              </a:ext>
            </a:extLst>
          </p:cNvPr>
          <p:cNvPicPr preferRelativeResize="0"/>
          <p:nvPr/>
        </p:nvPicPr>
        <p:blipFill>
          <a:blip r:embed="rId4">
            <a:alphaModFix/>
          </a:blip>
          <a:stretch>
            <a:fillRect/>
          </a:stretch>
        </p:blipFill>
        <p:spPr>
          <a:xfrm>
            <a:off x="6888400" y="1491095"/>
            <a:ext cx="1680986" cy="968765"/>
          </a:xfrm>
          <a:prstGeom prst="rect">
            <a:avLst/>
          </a:prstGeom>
          <a:noFill/>
          <a:ln>
            <a:noFill/>
          </a:ln>
        </p:spPr>
      </p:pic>
      <p:pic>
        <p:nvPicPr>
          <p:cNvPr id="7" name="Google Shape;98;p18">
            <a:extLst>
              <a:ext uri="{FF2B5EF4-FFF2-40B4-BE49-F238E27FC236}">
                <a16:creationId xmlns:a16="http://schemas.microsoft.com/office/drawing/2014/main" id="{8B21EB66-AEC2-753B-B278-1F18EF5F0C8F}"/>
              </a:ext>
            </a:extLst>
          </p:cNvPr>
          <p:cNvPicPr preferRelativeResize="0"/>
          <p:nvPr/>
        </p:nvPicPr>
        <p:blipFill>
          <a:blip r:embed="rId5">
            <a:alphaModFix/>
          </a:blip>
          <a:stretch>
            <a:fillRect/>
          </a:stretch>
        </p:blipFill>
        <p:spPr>
          <a:xfrm>
            <a:off x="6888400" y="2494521"/>
            <a:ext cx="1680986" cy="852243"/>
          </a:xfrm>
          <a:prstGeom prst="rect">
            <a:avLst/>
          </a:prstGeom>
          <a:noFill/>
          <a:ln>
            <a:noFill/>
          </a:ln>
        </p:spPr>
      </p:pic>
      <p:pic>
        <p:nvPicPr>
          <p:cNvPr id="8" name="Google Shape;99;p18">
            <a:extLst>
              <a:ext uri="{FF2B5EF4-FFF2-40B4-BE49-F238E27FC236}">
                <a16:creationId xmlns:a16="http://schemas.microsoft.com/office/drawing/2014/main" id="{291E803D-4464-D111-4A9D-6B8DC6C5238D}"/>
              </a:ext>
            </a:extLst>
          </p:cNvPr>
          <p:cNvPicPr preferRelativeResize="0"/>
          <p:nvPr/>
        </p:nvPicPr>
        <p:blipFill>
          <a:blip r:embed="rId6">
            <a:alphaModFix/>
          </a:blip>
          <a:stretch>
            <a:fillRect/>
          </a:stretch>
        </p:blipFill>
        <p:spPr>
          <a:xfrm>
            <a:off x="6671797" y="3381425"/>
            <a:ext cx="1897589" cy="852243"/>
          </a:xfrm>
          <a:prstGeom prst="rect">
            <a:avLst/>
          </a:prstGeom>
          <a:noFill/>
          <a:ln>
            <a:noFill/>
          </a:ln>
        </p:spPr>
      </p:pic>
    </p:spTree>
    <p:extLst>
      <p:ext uri="{BB962C8B-B14F-4D97-AF65-F5344CB8AC3E}">
        <p14:creationId xmlns:p14="http://schemas.microsoft.com/office/powerpoint/2010/main" val="3590900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88725610-24E6-04F3-7E77-402E52FB1CF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353A9283-7ED7-7422-E2A4-619D650817C9}"/>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Tri-Agency Policy</a:t>
            </a:r>
            <a:endParaRPr b="0" dirty="0"/>
          </a:p>
        </p:txBody>
      </p:sp>
      <p:cxnSp>
        <p:nvCxnSpPr>
          <p:cNvPr id="166" name="Google Shape;166;p30">
            <a:extLst>
              <a:ext uri="{FF2B5EF4-FFF2-40B4-BE49-F238E27FC236}">
                <a16:creationId xmlns:a16="http://schemas.microsoft.com/office/drawing/2014/main" id="{D12A250E-2DFF-9707-FB93-2617CC9AB7B7}"/>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sp>
        <p:nvSpPr>
          <p:cNvPr id="3" name="Google Shape;162;p30">
            <a:extLst>
              <a:ext uri="{FF2B5EF4-FFF2-40B4-BE49-F238E27FC236}">
                <a16:creationId xmlns:a16="http://schemas.microsoft.com/office/drawing/2014/main" id="{A430A62F-21A4-F398-94E9-2AAC3F0B980C}"/>
              </a:ext>
            </a:extLst>
          </p:cNvPr>
          <p:cNvSpPr txBox="1">
            <a:spLocks/>
          </p:cNvSpPr>
          <p:nvPr/>
        </p:nvSpPr>
        <p:spPr>
          <a:xfrm>
            <a:off x="710751" y="1491095"/>
            <a:ext cx="4339044" cy="28337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lnSpc>
                <a:spcPct val="150000"/>
              </a:lnSpc>
            </a:pPr>
            <a:r>
              <a:rPr lang="en-US" sz="2000" b="1" u="sng" dirty="0"/>
              <a:t>Institutions</a:t>
            </a:r>
          </a:p>
          <a:p>
            <a:pPr marL="0" indent="0">
              <a:lnSpc>
                <a:spcPct val="150000"/>
              </a:lnSpc>
            </a:pPr>
            <a:endParaRPr lang="en-US" sz="1600" b="1" dirty="0"/>
          </a:p>
          <a:p>
            <a:pPr marL="0" indent="0">
              <a:lnSpc>
                <a:spcPct val="150000"/>
              </a:lnSpc>
            </a:pPr>
            <a:r>
              <a:rPr lang="en-US" b="1" dirty="0"/>
              <a:t>Institutional Strategy</a:t>
            </a:r>
          </a:p>
          <a:p>
            <a:pPr marL="285750" indent="-285750">
              <a:lnSpc>
                <a:spcPct val="150000"/>
              </a:lnSpc>
              <a:buFont typeface="Arial" panose="020B0604020202020204" pitchFamily="34" charset="0"/>
              <a:buChar char="•"/>
            </a:pPr>
            <a:r>
              <a:rPr lang="en-US" dirty="0"/>
              <a:t>(Most) published March 1, 2023</a:t>
            </a:r>
          </a:p>
          <a:p>
            <a:pPr marL="0" indent="0"/>
            <a:endParaRPr lang="en-US" sz="1600" dirty="0"/>
          </a:p>
          <a:p>
            <a:pPr marL="285750" indent="-285750">
              <a:buFont typeface="Arial" panose="020B0604020202020204" pitchFamily="34" charset="0"/>
              <a:buChar char="•"/>
            </a:pPr>
            <a:endParaRPr lang="en-US" dirty="0"/>
          </a:p>
          <a:p>
            <a:pPr marL="742950" lvl="1" indent="-285750" algn="l">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0" indent="0"/>
            <a:endParaRPr lang="en-US" dirty="0"/>
          </a:p>
        </p:txBody>
      </p:sp>
      <p:sp>
        <p:nvSpPr>
          <p:cNvPr id="5" name="Google Shape;81;p16">
            <a:extLst>
              <a:ext uri="{FF2B5EF4-FFF2-40B4-BE49-F238E27FC236}">
                <a16:creationId xmlns:a16="http://schemas.microsoft.com/office/drawing/2014/main" id="{A702C5DE-E3B9-D306-7B1A-786E40FBB5DB}"/>
              </a:ext>
            </a:extLst>
          </p:cNvPr>
          <p:cNvSpPr txBox="1"/>
          <p:nvPr/>
        </p:nvSpPr>
        <p:spPr>
          <a:xfrm>
            <a:off x="8212385" y="4682860"/>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3"/>
              </a:rPr>
              <a:t>source</a:t>
            </a:r>
            <a:endParaRPr sz="800" dirty="0">
              <a:latin typeface="Average"/>
              <a:ea typeface="Average"/>
              <a:cs typeface="Average"/>
              <a:sym typeface="Average"/>
            </a:endParaRPr>
          </a:p>
        </p:txBody>
      </p:sp>
      <p:pic>
        <p:nvPicPr>
          <p:cNvPr id="4" name="Google Shape;97;p18">
            <a:extLst>
              <a:ext uri="{FF2B5EF4-FFF2-40B4-BE49-F238E27FC236}">
                <a16:creationId xmlns:a16="http://schemas.microsoft.com/office/drawing/2014/main" id="{321E8779-3483-E8E1-97F4-6E99B7DECBBB}"/>
              </a:ext>
            </a:extLst>
          </p:cNvPr>
          <p:cNvPicPr preferRelativeResize="0"/>
          <p:nvPr/>
        </p:nvPicPr>
        <p:blipFill>
          <a:blip r:embed="rId4">
            <a:alphaModFix/>
          </a:blip>
          <a:stretch>
            <a:fillRect/>
          </a:stretch>
        </p:blipFill>
        <p:spPr>
          <a:xfrm>
            <a:off x="6888400" y="1491095"/>
            <a:ext cx="1680986" cy="968765"/>
          </a:xfrm>
          <a:prstGeom prst="rect">
            <a:avLst/>
          </a:prstGeom>
          <a:noFill/>
          <a:ln>
            <a:noFill/>
          </a:ln>
        </p:spPr>
      </p:pic>
      <p:pic>
        <p:nvPicPr>
          <p:cNvPr id="7" name="Google Shape;98;p18">
            <a:extLst>
              <a:ext uri="{FF2B5EF4-FFF2-40B4-BE49-F238E27FC236}">
                <a16:creationId xmlns:a16="http://schemas.microsoft.com/office/drawing/2014/main" id="{3C20675E-326A-1069-0D01-BE184E64D3AA}"/>
              </a:ext>
            </a:extLst>
          </p:cNvPr>
          <p:cNvPicPr preferRelativeResize="0"/>
          <p:nvPr/>
        </p:nvPicPr>
        <p:blipFill>
          <a:blip r:embed="rId5">
            <a:alphaModFix/>
          </a:blip>
          <a:stretch>
            <a:fillRect/>
          </a:stretch>
        </p:blipFill>
        <p:spPr>
          <a:xfrm>
            <a:off x="6888400" y="2494521"/>
            <a:ext cx="1680986" cy="852243"/>
          </a:xfrm>
          <a:prstGeom prst="rect">
            <a:avLst/>
          </a:prstGeom>
          <a:noFill/>
          <a:ln>
            <a:noFill/>
          </a:ln>
        </p:spPr>
      </p:pic>
      <p:pic>
        <p:nvPicPr>
          <p:cNvPr id="8" name="Google Shape;99;p18">
            <a:extLst>
              <a:ext uri="{FF2B5EF4-FFF2-40B4-BE49-F238E27FC236}">
                <a16:creationId xmlns:a16="http://schemas.microsoft.com/office/drawing/2014/main" id="{3333F5F5-1B57-02FA-025F-2A7CF8AF9512}"/>
              </a:ext>
            </a:extLst>
          </p:cNvPr>
          <p:cNvPicPr preferRelativeResize="0"/>
          <p:nvPr/>
        </p:nvPicPr>
        <p:blipFill>
          <a:blip r:embed="rId6">
            <a:alphaModFix/>
          </a:blip>
          <a:stretch>
            <a:fillRect/>
          </a:stretch>
        </p:blipFill>
        <p:spPr>
          <a:xfrm>
            <a:off x="6671797" y="3381425"/>
            <a:ext cx="1897589" cy="852243"/>
          </a:xfrm>
          <a:prstGeom prst="rect">
            <a:avLst/>
          </a:prstGeom>
          <a:noFill/>
          <a:ln>
            <a:noFill/>
          </a:ln>
        </p:spPr>
      </p:pic>
    </p:spTree>
    <p:extLst>
      <p:ext uri="{BB962C8B-B14F-4D97-AF65-F5344CB8AC3E}">
        <p14:creationId xmlns:p14="http://schemas.microsoft.com/office/powerpoint/2010/main" val="19898974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E1665DDC-A6CA-5CD7-CE20-C380640BA9E7}"/>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2F18604-AA88-663B-CA61-DC9C8BB9DCEF}"/>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FAIR Principles</a:t>
            </a:r>
            <a:endParaRPr b="0" dirty="0"/>
          </a:p>
        </p:txBody>
      </p:sp>
      <p:cxnSp>
        <p:nvCxnSpPr>
          <p:cNvPr id="166" name="Google Shape;166;p30">
            <a:extLst>
              <a:ext uri="{FF2B5EF4-FFF2-40B4-BE49-F238E27FC236}">
                <a16:creationId xmlns:a16="http://schemas.microsoft.com/office/drawing/2014/main" id="{88CDC02F-3FA8-38AF-1868-D43FAD70168B}"/>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sp>
        <p:nvSpPr>
          <p:cNvPr id="5" name="Google Shape;81;p16">
            <a:extLst>
              <a:ext uri="{FF2B5EF4-FFF2-40B4-BE49-F238E27FC236}">
                <a16:creationId xmlns:a16="http://schemas.microsoft.com/office/drawing/2014/main" id="{6ADFCB4A-B20E-83CC-50A1-05933919FF76}"/>
              </a:ext>
            </a:extLst>
          </p:cNvPr>
          <p:cNvSpPr txBox="1"/>
          <p:nvPr/>
        </p:nvSpPr>
        <p:spPr>
          <a:xfrm>
            <a:off x="8212385" y="4682860"/>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3"/>
              </a:rPr>
              <a:t>source</a:t>
            </a:r>
            <a:endParaRPr sz="800" dirty="0">
              <a:latin typeface="Average"/>
              <a:ea typeface="Average"/>
              <a:cs typeface="Average"/>
              <a:sym typeface="Average"/>
            </a:endParaRPr>
          </a:p>
        </p:txBody>
      </p:sp>
      <p:pic>
        <p:nvPicPr>
          <p:cNvPr id="1026" name="Picture 2" descr="Understanding the FAIR Principles – The road to FAIR">
            <a:extLst>
              <a:ext uri="{FF2B5EF4-FFF2-40B4-BE49-F238E27FC236}">
                <a16:creationId xmlns:a16="http://schemas.microsoft.com/office/drawing/2014/main" id="{AA23E8BD-DA1D-461A-FD04-8108C8B644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0750" y="1432718"/>
            <a:ext cx="6701554" cy="2278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1547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5664D5F8-6EA1-B044-4AFA-113D32BC497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8CFB7F4A-D787-DED1-0C59-1CB3514D24FE}"/>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CARE Principles</a:t>
            </a:r>
            <a:endParaRPr b="0" dirty="0"/>
          </a:p>
        </p:txBody>
      </p:sp>
      <p:cxnSp>
        <p:nvCxnSpPr>
          <p:cNvPr id="166" name="Google Shape;166;p30">
            <a:extLst>
              <a:ext uri="{FF2B5EF4-FFF2-40B4-BE49-F238E27FC236}">
                <a16:creationId xmlns:a16="http://schemas.microsoft.com/office/drawing/2014/main" id="{50653AFB-706B-7BFB-0561-D4995610D12C}"/>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sp>
        <p:nvSpPr>
          <p:cNvPr id="5" name="Google Shape;81;p16">
            <a:extLst>
              <a:ext uri="{FF2B5EF4-FFF2-40B4-BE49-F238E27FC236}">
                <a16:creationId xmlns:a16="http://schemas.microsoft.com/office/drawing/2014/main" id="{8DB55BEC-1606-9E76-00C6-76457D7C51EB}"/>
              </a:ext>
            </a:extLst>
          </p:cNvPr>
          <p:cNvSpPr txBox="1"/>
          <p:nvPr/>
        </p:nvSpPr>
        <p:spPr>
          <a:xfrm>
            <a:off x="8212385" y="4682860"/>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3"/>
              </a:rPr>
              <a:t>source</a:t>
            </a:r>
            <a:endParaRPr sz="800" dirty="0">
              <a:latin typeface="Average"/>
              <a:ea typeface="Average"/>
              <a:cs typeface="Average"/>
              <a:sym typeface="Average"/>
            </a:endParaRPr>
          </a:p>
        </p:txBody>
      </p:sp>
      <p:pic>
        <p:nvPicPr>
          <p:cNvPr id="2" name="Picture 2" descr="FAIR Guiding Principles for scientific data management and stewardship can be accessed here">
            <a:extLst>
              <a:ext uri="{FF2B5EF4-FFF2-40B4-BE49-F238E27FC236}">
                <a16:creationId xmlns:a16="http://schemas.microsoft.com/office/drawing/2014/main" id="{E619A8A5-3808-E510-7FFF-E2EB2F44F4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2499" y="1455529"/>
            <a:ext cx="5650370" cy="31329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72609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2A6319A8-160C-B3A0-ECEC-915B4F47AA00}"/>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07447588-73EE-D579-AACA-BDC7BF0ACD00}"/>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Legal, Copyright, &amp; Ethics</a:t>
            </a:r>
            <a:endParaRPr b="0" dirty="0"/>
          </a:p>
        </p:txBody>
      </p:sp>
      <p:cxnSp>
        <p:nvCxnSpPr>
          <p:cNvPr id="166" name="Google Shape;166;p30">
            <a:extLst>
              <a:ext uri="{FF2B5EF4-FFF2-40B4-BE49-F238E27FC236}">
                <a16:creationId xmlns:a16="http://schemas.microsoft.com/office/drawing/2014/main" id="{4A4F54E8-2DA8-7676-8E27-FFB0F7E5681C}"/>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sp>
        <p:nvSpPr>
          <p:cNvPr id="5" name="Google Shape;81;p16">
            <a:extLst>
              <a:ext uri="{FF2B5EF4-FFF2-40B4-BE49-F238E27FC236}">
                <a16:creationId xmlns:a16="http://schemas.microsoft.com/office/drawing/2014/main" id="{59B1A289-9B7D-FA19-CF7F-48B4E1C9E16D}"/>
              </a:ext>
            </a:extLst>
          </p:cNvPr>
          <p:cNvSpPr txBox="1"/>
          <p:nvPr/>
        </p:nvSpPr>
        <p:spPr>
          <a:xfrm>
            <a:off x="8212385" y="4682860"/>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3"/>
              </a:rPr>
              <a:t>source</a:t>
            </a:r>
            <a:endParaRPr sz="800" dirty="0">
              <a:latin typeface="Average"/>
              <a:ea typeface="Average"/>
              <a:cs typeface="Average"/>
              <a:sym typeface="Average"/>
            </a:endParaRPr>
          </a:p>
        </p:txBody>
      </p:sp>
      <p:pic>
        <p:nvPicPr>
          <p:cNvPr id="16386" name="Picture 2">
            <a:extLst>
              <a:ext uri="{FF2B5EF4-FFF2-40B4-BE49-F238E27FC236}">
                <a16:creationId xmlns:a16="http://schemas.microsoft.com/office/drawing/2014/main" id="{F2C90BD8-9CA8-CF73-D22D-C03ADE27EE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51087" y="1361486"/>
            <a:ext cx="2441825" cy="33213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6626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2">
          <a:extLst>
            <a:ext uri="{FF2B5EF4-FFF2-40B4-BE49-F238E27FC236}">
              <a16:creationId xmlns:a16="http://schemas.microsoft.com/office/drawing/2014/main" id="{434284A0-827A-B0A3-3798-3D4095384F17}"/>
            </a:ext>
          </a:extLst>
        </p:cNvPr>
        <p:cNvGrpSpPr/>
        <p:nvPr/>
      </p:nvGrpSpPr>
      <p:grpSpPr>
        <a:xfrm>
          <a:off x="0" y="0"/>
          <a:ext cx="0" cy="0"/>
          <a:chOff x="0" y="0"/>
          <a:chExt cx="0" cy="0"/>
        </a:xfrm>
      </p:grpSpPr>
      <p:sp>
        <p:nvSpPr>
          <p:cNvPr id="143" name="Google Shape;143;p28">
            <a:extLst>
              <a:ext uri="{FF2B5EF4-FFF2-40B4-BE49-F238E27FC236}">
                <a16:creationId xmlns:a16="http://schemas.microsoft.com/office/drawing/2014/main" id="{18A4D578-8AED-880B-5BE8-80E4520F52EB}"/>
              </a:ext>
            </a:extLst>
          </p:cNvPr>
          <p:cNvSpPr txBox="1">
            <a:spLocks noGrp="1"/>
          </p:cNvSpPr>
          <p:nvPr>
            <p:ph type="ctrTitle"/>
          </p:nvPr>
        </p:nvSpPr>
        <p:spPr>
          <a:xfrm>
            <a:off x="4138541" y="2399382"/>
            <a:ext cx="4084500" cy="19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tx1"/>
                </a:solidFill>
              </a:rPr>
              <a:t>UVic’s RDM Services</a:t>
            </a:r>
            <a:endParaRPr sz="2800" b="0" dirty="0">
              <a:solidFill>
                <a:schemeClr val="tx1"/>
              </a:solidFill>
            </a:endParaRPr>
          </a:p>
        </p:txBody>
      </p:sp>
      <p:cxnSp>
        <p:nvCxnSpPr>
          <p:cNvPr id="145" name="Google Shape;145;p28">
            <a:extLst>
              <a:ext uri="{FF2B5EF4-FFF2-40B4-BE49-F238E27FC236}">
                <a16:creationId xmlns:a16="http://schemas.microsoft.com/office/drawing/2014/main" id="{2816D825-DA9D-F5E6-5E96-19C58CD8B8AC}"/>
              </a:ext>
            </a:extLst>
          </p:cNvPr>
          <p:cNvCxnSpPr/>
          <p:nvPr/>
        </p:nvCxnSpPr>
        <p:spPr>
          <a:xfrm>
            <a:off x="4138541" y="3821618"/>
            <a:ext cx="3113400" cy="0"/>
          </a:xfrm>
          <a:prstGeom prst="straightConnector1">
            <a:avLst/>
          </a:prstGeom>
          <a:noFill/>
          <a:ln w="19050" cap="flat" cmpd="sng">
            <a:solidFill>
              <a:schemeClr val="dk1"/>
            </a:solidFill>
            <a:prstDash val="solid"/>
            <a:round/>
            <a:headEnd type="none" w="med" len="med"/>
            <a:tailEnd type="none" w="med" len="med"/>
          </a:ln>
        </p:spPr>
      </p:cxnSp>
      <p:sp>
        <p:nvSpPr>
          <p:cNvPr id="7" name="Google Shape;231;p39">
            <a:extLst>
              <a:ext uri="{FF2B5EF4-FFF2-40B4-BE49-F238E27FC236}">
                <a16:creationId xmlns:a16="http://schemas.microsoft.com/office/drawing/2014/main" id="{850C2A06-B1D6-6431-36C2-82A056A70F01}"/>
              </a:ext>
            </a:extLst>
          </p:cNvPr>
          <p:cNvSpPr txBox="1"/>
          <p:nvPr/>
        </p:nvSpPr>
        <p:spPr>
          <a:xfrm>
            <a:off x="8339772" y="4548117"/>
            <a:ext cx="682847" cy="31519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dirty="0">
                <a:solidFill>
                  <a:schemeClr val="hlink"/>
                </a:solidFill>
                <a:hlinkClick r:id="rId3"/>
              </a:rPr>
              <a:t>source</a:t>
            </a:r>
            <a:endParaRPr sz="800" dirty="0"/>
          </a:p>
        </p:txBody>
      </p:sp>
      <p:pic>
        <p:nvPicPr>
          <p:cNvPr id="2" name="Picture 2">
            <a:extLst>
              <a:ext uri="{FF2B5EF4-FFF2-40B4-BE49-F238E27FC236}">
                <a16:creationId xmlns:a16="http://schemas.microsoft.com/office/drawing/2014/main" id="{F63BFF5D-6123-30D3-3F18-FE87B61EFC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5460" y="1330885"/>
            <a:ext cx="3308972" cy="24817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5559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F2C9482A-E86C-A328-2E7E-32665F7CB38E}"/>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19E2392C-7D51-122A-7DB5-2E30A2479A2F}"/>
              </a:ext>
            </a:extLst>
          </p:cNvPr>
          <p:cNvSpPr txBox="1">
            <a:spLocks noGrp="1"/>
          </p:cNvSpPr>
          <p:nvPr>
            <p:ph type="title" idx="6"/>
          </p:nvPr>
        </p:nvSpPr>
        <p:spPr>
          <a:xfrm>
            <a:off x="710749" y="387250"/>
            <a:ext cx="7345855"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Data Management Plans (DMPs)</a:t>
            </a:r>
            <a:endParaRPr b="0" dirty="0"/>
          </a:p>
        </p:txBody>
      </p:sp>
      <p:sp>
        <p:nvSpPr>
          <p:cNvPr id="162" name="Google Shape;162;p30">
            <a:extLst>
              <a:ext uri="{FF2B5EF4-FFF2-40B4-BE49-F238E27FC236}">
                <a16:creationId xmlns:a16="http://schemas.microsoft.com/office/drawing/2014/main" id="{927BA63B-FA01-CB3F-CCC4-AE1344FFE15E}"/>
              </a:ext>
            </a:extLst>
          </p:cNvPr>
          <p:cNvSpPr txBox="1">
            <a:spLocks noGrp="1"/>
          </p:cNvSpPr>
          <p:nvPr>
            <p:ph type="subTitle" idx="3"/>
          </p:nvPr>
        </p:nvSpPr>
        <p:spPr>
          <a:xfrm>
            <a:off x="710750" y="1491096"/>
            <a:ext cx="7853701"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sz="1600" dirty="0"/>
              <a:t>UVic DMP Assistant template</a:t>
            </a:r>
          </a:p>
          <a:p>
            <a:pPr marL="285750" lvl="0" indent="-285750" algn="l" rtl="0">
              <a:lnSpc>
                <a:spcPct val="150000"/>
              </a:lnSpc>
              <a:spcBef>
                <a:spcPts val="0"/>
              </a:spcBef>
              <a:spcAft>
                <a:spcPts val="0"/>
              </a:spcAft>
              <a:buFont typeface="Arial" panose="020B0604020202020204" pitchFamily="34" charset="0"/>
              <a:buChar char="•"/>
            </a:pPr>
            <a:r>
              <a:rPr lang="en-US" sz="1600" dirty="0"/>
              <a:t>1:1 guidance to complete DMPs</a:t>
            </a:r>
          </a:p>
          <a:p>
            <a:pPr marL="285750" lvl="0" indent="-285750" algn="l" rtl="0">
              <a:lnSpc>
                <a:spcPct val="150000"/>
              </a:lnSpc>
              <a:spcBef>
                <a:spcPts val="0"/>
              </a:spcBef>
              <a:spcAft>
                <a:spcPts val="0"/>
              </a:spcAft>
              <a:buFont typeface="Arial" panose="020B0604020202020204" pitchFamily="34" charset="0"/>
              <a:buChar char="•"/>
            </a:pPr>
            <a:r>
              <a:rPr lang="en-US" sz="1600" dirty="0"/>
              <a:t>DMP workshops</a:t>
            </a:r>
          </a:p>
          <a:p>
            <a:pPr marL="0" lvl="0" indent="0" algn="l" rtl="0">
              <a:lnSpc>
                <a:spcPct val="150000"/>
              </a:lnSpc>
              <a:spcBef>
                <a:spcPts val="0"/>
              </a:spcBef>
              <a:spcAft>
                <a:spcPts val="0"/>
              </a:spcAft>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F585F1B3-DC65-70F8-1AA9-91CF07874960}"/>
              </a:ext>
            </a:extLst>
          </p:cNvPr>
          <p:cNvCxnSpPr>
            <a:cxnSpLocks/>
          </p:cNvCxnSpPr>
          <p:nvPr/>
        </p:nvCxnSpPr>
        <p:spPr>
          <a:xfrm>
            <a:off x="812499" y="1045726"/>
            <a:ext cx="6881642"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6616511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8AD17EAC-9BEE-51ED-1BB5-320E0B5494E7}"/>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E208531-8F6C-1E76-7935-F1C27BEA0BA6}"/>
              </a:ext>
            </a:extLst>
          </p:cNvPr>
          <p:cNvSpPr txBox="1">
            <a:spLocks noGrp="1"/>
          </p:cNvSpPr>
          <p:nvPr>
            <p:ph type="title" idx="6"/>
          </p:nvPr>
        </p:nvSpPr>
        <p:spPr>
          <a:xfrm>
            <a:off x="710749" y="387250"/>
            <a:ext cx="7345855"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Data Deposits</a:t>
            </a:r>
            <a:endParaRPr b="0" dirty="0"/>
          </a:p>
        </p:txBody>
      </p:sp>
      <p:sp>
        <p:nvSpPr>
          <p:cNvPr id="162" name="Google Shape;162;p30">
            <a:extLst>
              <a:ext uri="{FF2B5EF4-FFF2-40B4-BE49-F238E27FC236}">
                <a16:creationId xmlns:a16="http://schemas.microsoft.com/office/drawing/2014/main" id="{63C9192C-8387-6067-B13C-79D137997551}"/>
              </a:ext>
            </a:extLst>
          </p:cNvPr>
          <p:cNvSpPr txBox="1">
            <a:spLocks noGrp="1"/>
          </p:cNvSpPr>
          <p:nvPr>
            <p:ph type="subTitle" idx="3"/>
          </p:nvPr>
        </p:nvSpPr>
        <p:spPr>
          <a:xfrm>
            <a:off x="710750" y="1491096"/>
            <a:ext cx="7853701"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sz="1600" dirty="0"/>
              <a:t>UVic’s Borealis repository</a:t>
            </a:r>
          </a:p>
          <a:p>
            <a:pPr marL="285750" lvl="0" indent="-285750" algn="l" rtl="0">
              <a:lnSpc>
                <a:spcPct val="150000"/>
              </a:lnSpc>
              <a:spcBef>
                <a:spcPts val="0"/>
              </a:spcBef>
              <a:spcAft>
                <a:spcPts val="0"/>
              </a:spcAft>
              <a:buFont typeface="Arial" panose="020B0604020202020204" pitchFamily="34" charset="0"/>
              <a:buChar char="•"/>
            </a:pPr>
            <a:r>
              <a:rPr lang="en-US" sz="1600" dirty="0"/>
              <a:t>Provide 1:1 support to navigate deposits</a:t>
            </a:r>
          </a:p>
          <a:p>
            <a:pPr marL="285750" lvl="0" indent="-285750" algn="l" rtl="0">
              <a:lnSpc>
                <a:spcPct val="150000"/>
              </a:lnSpc>
              <a:spcBef>
                <a:spcPts val="0"/>
              </a:spcBef>
              <a:spcAft>
                <a:spcPts val="0"/>
              </a:spcAft>
              <a:buFont typeface="Arial" panose="020B0604020202020204" pitchFamily="34" charset="0"/>
              <a:buChar char="•"/>
            </a:pPr>
            <a:r>
              <a:rPr lang="en-US" sz="1600" dirty="0"/>
              <a:t>Detailed curation process to ensure that data and code are FAIR</a:t>
            </a:r>
          </a:p>
          <a:p>
            <a:pPr marL="285750" lvl="0" indent="-285750" algn="l" rtl="0">
              <a:lnSpc>
                <a:spcPct val="150000"/>
              </a:lnSpc>
              <a:spcBef>
                <a:spcPts val="0"/>
              </a:spcBef>
              <a:spcAft>
                <a:spcPts val="0"/>
              </a:spcAft>
              <a:buFont typeface="Arial" panose="020B0604020202020204" pitchFamily="34" charset="0"/>
              <a:buChar char="•"/>
            </a:pPr>
            <a:r>
              <a:rPr lang="en-US" sz="1600" dirty="0" err="1"/>
              <a:t>CoreTrustSeal</a:t>
            </a:r>
            <a:r>
              <a:rPr lang="en-US" sz="1600" dirty="0"/>
              <a:t> certified as a Trustworthy Data Repository</a:t>
            </a:r>
          </a:p>
          <a:p>
            <a:pPr marL="285750" lvl="0" indent="-285750" algn="l" rtl="0">
              <a:lnSpc>
                <a:spcPct val="150000"/>
              </a:lnSpc>
              <a:spcBef>
                <a:spcPts val="0"/>
              </a:spcBef>
              <a:spcAft>
                <a:spcPts val="0"/>
              </a:spcAft>
              <a:buFont typeface="Arial" panose="020B0604020202020204" pitchFamily="34" charset="0"/>
              <a:buChar char="•"/>
            </a:pPr>
            <a:r>
              <a:rPr lang="en-US" sz="1600" dirty="0"/>
              <a:t>Support for finding and depositing data in other repositories, if needed</a:t>
            </a:r>
          </a:p>
          <a:p>
            <a:pPr marL="0" lvl="0" indent="0" algn="l" rtl="0">
              <a:lnSpc>
                <a:spcPct val="150000"/>
              </a:lnSpc>
              <a:spcBef>
                <a:spcPts val="0"/>
              </a:spcBef>
              <a:spcAft>
                <a:spcPts val="0"/>
              </a:spcAft>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DD3CAB1B-0B88-F500-2614-EFE592730B4E}"/>
              </a:ext>
            </a:extLst>
          </p:cNvPr>
          <p:cNvCxnSpPr>
            <a:cxnSpLocks/>
          </p:cNvCxnSpPr>
          <p:nvPr/>
        </p:nvCxnSpPr>
        <p:spPr>
          <a:xfrm>
            <a:off x="812499" y="1045726"/>
            <a:ext cx="6881642"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332696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D3344AFD-AE8C-BDE8-CA8E-F1ED8871E21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6087A19F-FDF9-A810-E970-B282FD075676}"/>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Session Overview</a:t>
            </a:r>
            <a:endParaRPr b="0" dirty="0"/>
          </a:p>
        </p:txBody>
      </p:sp>
      <p:sp>
        <p:nvSpPr>
          <p:cNvPr id="162" name="Google Shape;162;p30">
            <a:extLst>
              <a:ext uri="{FF2B5EF4-FFF2-40B4-BE49-F238E27FC236}">
                <a16:creationId xmlns:a16="http://schemas.microsoft.com/office/drawing/2014/main" id="{AFE5C03F-68E7-5094-9BBC-73EF03090BEC}"/>
              </a:ext>
            </a:extLst>
          </p:cNvPr>
          <p:cNvSpPr txBox="1">
            <a:spLocks noGrp="1"/>
          </p:cNvSpPr>
          <p:nvPr>
            <p:ph type="subTitle" idx="3"/>
          </p:nvPr>
        </p:nvSpPr>
        <p:spPr>
          <a:xfrm>
            <a:off x="710750" y="1491096"/>
            <a:ext cx="6311887"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sz="1600" dirty="0"/>
              <a:t>What is research data management (RDM)?</a:t>
            </a:r>
          </a:p>
          <a:p>
            <a:pPr marL="285750" lvl="0" indent="-285750" algn="l" rtl="0">
              <a:lnSpc>
                <a:spcPct val="150000"/>
              </a:lnSpc>
              <a:spcBef>
                <a:spcPts val="0"/>
              </a:spcBef>
              <a:spcAft>
                <a:spcPts val="0"/>
              </a:spcAft>
              <a:buFont typeface="Arial" panose="020B0604020202020204" pitchFamily="34" charset="0"/>
              <a:buChar char="•"/>
            </a:pPr>
            <a:r>
              <a:rPr lang="en-US" sz="1600" dirty="0"/>
              <a:t>Why should you care? (Should you?)</a:t>
            </a:r>
          </a:p>
          <a:p>
            <a:pPr marL="285750" lvl="0" indent="-285750" algn="l" rtl="0">
              <a:lnSpc>
                <a:spcPct val="150000"/>
              </a:lnSpc>
              <a:spcBef>
                <a:spcPts val="0"/>
              </a:spcBef>
              <a:spcAft>
                <a:spcPts val="0"/>
              </a:spcAft>
              <a:buFont typeface="Arial" panose="020B0604020202020204" pitchFamily="34" charset="0"/>
              <a:buChar char="•"/>
            </a:pPr>
            <a:r>
              <a:rPr lang="en-US" sz="1600" dirty="0" err="1"/>
              <a:t>Uvic’s</a:t>
            </a:r>
            <a:r>
              <a:rPr lang="en-US" sz="1600" dirty="0"/>
              <a:t> RDM Services</a:t>
            </a:r>
          </a:p>
          <a:p>
            <a:pPr marL="0" lvl="0" indent="0" algn="l" rtl="0">
              <a:lnSpc>
                <a:spcPct val="150000"/>
              </a:lnSpc>
              <a:spcBef>
                <a:spcPts val="0"/>
              </a:spcBef>
              <a:spcAft>
                <a:spcPts val="0"/>
              </a:spcAft>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455BF690-6DD4-3AC0-F52E-A1B113BE9EB2}"/>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pic>
        <p:nvPicPr>
          <p:cNvPr id="2" name="Picture 2" descr="https://lh6.googleusercontent.com/z73GuCxNgiWG8UEdzNI1jmdun7bgI2y80iYHu4zP5pwpn1a8OgSZHuORI77MtO4Zq9THH9Visbvck38Huv-pAcFC18ZiWbe9MrQZc4ddOpUSwWWFd7SvCrVRwk7GD3efIeKr2ODmIx1uE8H4fNNMVjnUd6UE7dIIbwNzeB5jcD2eahXYkSNA70sU-ZcHtw=s2048">
            <a:extLst>
              <a:ext uri="{FF2B5EF4-FFF2-40B4-BE49-F238E27FC236}">
                <a16:creationId xmlns:a16="http://schemas.microsoft.com/office/drawing/2014/main" id="{44422453-9B91-54DD-F680-2C76E89800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670" y="1667449"/>
            <a:ext cx="3417729" cy="231240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4EB5ED3-8009-61C8-F2B5-DB70C1A95A82}"/>
              </a:ext>
            </a:extLst>
          </p:cNvPr>
          <p:cNvSpPr txBox="1"/>
          <p:nvPr/>
        </p:nvSpPr>
        <p:spPr>
          <a:xfrm>
            <a:off x="8411875" y="3979850"/>
            <a:ext cx="729048" cy="215444"/>
          </a:xfrm>
          <a:prstGeom prst="rect">
            <a:avLst/>
          </a:prstGeom>
          <a:noFill/>
        </p:spPr>
        <p:txBody>
          <a:bodyPr wrap="square" rtlCol="0">
            <a:spAutoFit/>
          </a:bodyPr>
          <a:lstStyle/>
          <a:p>
            <a:r>
              <a:rPr lang="en-CA" sz="800" dirty="0">
                <a:hlinkClick r:id="rId4"/>
              </a:rPr>
              <a:t>source</a:t>
            </a:r>
            <a:endParaRPr lang="en-CA" sz="800" dirty="0"/>
          </a:p>
        </p:txBody>
      </p:sp>
    </p:spTree>
    <p:extLst>
      <p:ext uri="{BB962C8B-B14F-4D97-AF65-F5344CB8AC3E}">
        <p14:creationId xmlns:p14="http://schemas.microsoft.com/office/powerpoint/2010/main" val="2475410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1AF0A2EA-CFF3-2149-7AC7-58B7BEF82762}"/>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489CAFF7-17CF-B3C5-AA3E-9708B3C3AF09}"/>
              </a:ext>
            </a:extLst>
          </p:cNvPr>
          <p:cNvSpPr txBox="1">
            <a:spLocks noGrp="1"/>
          </p:cNvSpPr>
          <p:nvPr>
            <p:ph type="title" idx="6"/>
          </p:nvPr>
        </p:nvSpPr>
        <p:spPr>
          <a:xfrm>
            <a:off x="710749" y="387250"/>
            <a:ext cx="7345855"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Other Cool Stuff</a:t>
            </a:r>
            <a:endParaRPr b="0" dirty="0"/>
          </a:p>
        </p:txBody>
      </p:sp>
      <p:sp>
        <p:nvSpPr>
          <p:cNvPr id="162" name="Google Shape;162;p30">
            <a:extLst>
              <a:ext uri="{FF2B5EF4-FFF2-40B4-BE49-F238E27FC236}">
                <a16:creationId xmlns:a16="http://schemas.microsoft.com/office/drawing/2014/main" id="{8BAEBB0F-9722-44FD-EEF0-D7EB4A4B474C}"/>
              </a:ext>
            </a:extLst>
          </p:cNvPr>
          <p:cNvSpPr txBox="1">
            <a:spLocks noGrp="1"/>
          </p:cNvSpPr>
          <p:nvPr>
            <p:ph type="subTitle" idx="3"/>
          </p:nvPr>
        </p:nvSpPr>
        <p:spPr>
          <a:xfrm>
            <a:off x="710750" y="1491096"/>
            <a:ext cx="7853701"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CA" sz="1600" dirty="0"/>
              <a:t>File/folder naming and data organization via consultations and workshops</a:t>
            </a:r>
          </a:p>
          <a:p>
            <a:pPr marL="285750" lvl="0" indent="-285750" algn="l" rtl="0">
              <a:lnSpc>
                <a:spcPct val="150000"/>
              </a:lnSpc>
              <a:spcBef>
                <a:spcPts val="0"/>
              </a:spcBef>
              <a:spcAft>
                <a:spcPts val="0"/>
              </a:spcAft>
              <a:buFont typeface="Arial" panose="020B0604020202020204" pitchFamily="34" charset="0"/>
              <a:buChar char="•"/>
            </a:pPr>
            <a:r>
              <a:rPr lang="en-CA" sz="1600" dirty="0"/>
              <a:t>Metadata schemas and controlled vocabularies</a:t>
            </a:r>
          </a:p>
          <a:p>
            <a:pPr marL="285750" lvl="0" indent="-285750" algn="l" rtl="0">
              <a:lnSpc>
                <a:spcPct val="150000"/>
              </a:lnSpc>
              <a:spcBef>
                <a:spcPts val="0"/>
              </a:spcBef>
              <a:spcAft>
                <a:spcPts val="0"/>
              </a:spcAft>
              <a:buFont typeface="Arial" panose="020B0604020202020204" pitchFamily="34" charset="0"/>
              <a:buChar char="•"/>
            </a:pPr>
            <a:r>
              <a:rPr lang="en-CA" sz="1600" dirty="0"/>
              <a:t>Data analysis and reproducibility</a:t>
            </a:r>
          </a:p>
          <a:p>
            <a:pPr marL="285750" lvl="0" indent="-285750" algn="l" rtl="0">
              <a:lnSpc>
                <a:spcPct val="150000"/>
              </a:lnSpc>
              <a:spcBef>
                <a:spcPts val="0"/>
              </a:spcBef>
              <a:spcAft>
                <a:spcPts val="0"/>
              </a:spcAft>
              <a:buFont typeface="Arial" panose="020B0604020202020204" pitchFamily="34" charset="0"/>
              <a:buChar char="•"/>
            </a:pPr>
            <a:r>
              <a:rPr lang="en-CA" sz="1600" dirty="0"/>
              <a:t>Data licensing</a:t>
            </a:r>
          </a:p>
          <a:p>
            <a:pPr marL="285750" lvl="0" indent="-285750" algn="l" rtl="0">
              <a:lnSpc>
                <a:spcPct val="150000"/>
              </a:lnSpc>
              <a:spcBef>
                <a:spcPts val="0"/>
              </a:spcBef>
              <a:spcAft>
                <a:spcPts val="0"/>
              </a:spcAft>
              <a:buFont typeface="Arial" panose="020B0604020202020204" pitchFamily="34" charset="0"/>
              <a:buChar char="•"/>
            </a:pPr>
            <a:r>
              <a:rPr lang="en-CA" sz="1600" dirty="0"/>
              <a:t>Sensitive data</a:t>
            </a:r>
          </a:p>
          <a:p>
            <a:pPr marL="285750" lvl="0" indent="-285750" algn="l" rtl="0">
              <a:lnSpc>
                <a:spcPct val="150000"/>
              </a:lnSpc>
              <a:spcBef>
                <a:spcPts val="0"/>
              </a:spcBef>
              <a:spcAft>
                <a:spcPts val="0"/>
              </a:spcAft>
              <a:buFont typeface="Arial" panose="020B0604020202020204" pitchFamily="34" charset="0"/>
              <a:buChar char="•"/>
            </a:pPr>
            <a:r>
              <a:rPr lang="en-CA" sz="1600" dirty="0"/>
              <a:t>Connecting researchers with other data services (storage, compute, funding requirements)</a:t>
            </a:r>
          </a:p>
          <a:p>
            <a:pPr marL="285750" lvl="0" indent="-285750" algn="l" rtl="0">
              <a:lnSpc>
                <a:spcPct val="150000"/>
              </a:lnSpc>
              <a:spcBef>
                <a:spcPts val="0"/>
              </a:spcBef>
              <a:spcAft>
                <a:spcPts val="0"/>
              </a:spcAft>
              <a:buFont typeface="Arial" panose="020B0604020202020204" pitchFamily="34" charset="0"/>
              <a:buChar char="•"/>
            </a:pPr>
            <a:r>
              <a:rPr lang="en-CA" sz="1600" dirty="0"/>
              <a:t>Grants menu</a:t>
            </a:r>
          </a:p>
          <a:p>
            <a:pPr marL="0" lvl="0" indent="0" algn="l" rtl="0">
              <a:lnSpc>
                <a:spcPct val="150000"/>
              </a:lnSpc>
              <a:spcBef>
                <a:spcPts val="0"/>
              </a:spcBef>
              <a:spcAft>
                <a:spcPts val="0"/>
              </a:spcAft>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032EA048-E1A8-950D-74F3-83F89D030E99}"/>
              </a:ext>
            </a:extLst>
          </p:cNvPr>
          <p:cNvCxnSpPr>
            <a:cxnSpLocks/>
          </p:cNvCxnSpPr>
          <p:nvPr/>
        </p:nvCxnSpPr>
        <p:spPr>
          <a:xfrm>
            <a:off x="812499" y="1045726"/>
            <a:ext cx="6881642"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736475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559DE41B-8146-84AE-E894-4321A7FFE887}"/>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BE73F320-C937-7170-BA26-558FB0BF0034}"/>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dirty="0"/>
              <a:t>Questions?</a:t>
            </a:r>
            <a:endParaRPr b="0" dirty="0"/>
          </a:p>
        </p:txBody>
      </p:sp>
      <p:cxnSp>
        <p:nvCxnSpPr>
          <p:cNvPr id="166" name="Google Shape;166;p30">
            <a:extLst>
              <a:ext uri="{FF2B5EF4-FFF2-40B4-BE49-F238E27FC236}">
                <a16:creationId xmlns:a16="http://schemas.microsoft.com/office/drawing/2014/main" id="{E2F6BEBE-FB64-F22C-E427-968F53966298}"/>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
        <p:nvSpPr>
          <p:cNvPr id="3" name="Google Shape;81;p16">
            <a:extLst>
              <a:ext uri="{FF2B5EF4-FFF2-40B4-BE49-F238E27FC236}">
                <a16:creationId xmlns:a16="http://schemas.microsoft.com/office/drawing/2014/main" id="{8BB90A10-600F-A993-3365-45ACB6FFC23F}"/>
              </a:ext>
            </a:extLst>
          </p:cNvPr>
          <p:cNvSpPr txBox="1"/>
          <p:nvPr/>
        </p:nvSpPr>
        <p:spPr>
          <a:xfrm>
            <a:off x="8364828" y="4615703"/>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3"/>
              </a:rPr>
              <a:t>source</a:t>
            </a:r>
            <a:endParaRPr sz="800" dirty="0">
              <a:latin typeface="Average"/>
              <a:ea typeface="Average"/>
              <a:cs typeface="Average"/>
              <a:sym typeface="Average"/>
            </a:endParaRPr>
          </a:p>
        </p:txBody>
      </p:sp>
      <p:pic>
        <p:nvPicPr>
          <p:cNvPr id="7" name="Picture 2" descr="Jackie Chan Confused Meme Generator - Imgflip">
            <a:extLst>
              <a:ext uri="{FF2B5EF4-FFF2-40B4-BE49-F238E27FC236}">
                <a16:creationId xmlns:a16="http://schemas.microsoft.com/office/drawing/2014/main" id="{3A8EA667-6D9E-DA8F-1CA0-59E874E591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2499" y="1594173"/>
            <a:ext cx="4158959" cy="2786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3803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a:extLst>
            <a:ext uri="{FF2B5EF4-FFF2-40B4-BE49-F238E27FC236}">
              <a16:creationId xmlns:a16="http://schemas.microsoft.com/office/drawing/2014/main" id="{5CF951F9-819D-F258-BF34-ECCA9F963369}"/>
            </a:ext>
          </a:extLst>
        </p:cNvPr>
        <p:cNvGrpSpPr/>
        <p:nvPr/>
      </p:nvGrpSpPr>
      <p:grpSpPr>
        <a:xfrm>
          <a:off x="0" y="0"/>
          <a:ext cx="0" cy="0"/>
          <a:chOff x="0" y="0"/>
          <a:chExt cx="0" cy="0"/>
        </a:xfrm>
      </p:grpSpPr>
      <p:sp>
        <p:nvSpPr>
          <p:cNvPr id="143" name="Google Shape;143;p28">
            <a:extLst>
              <a:ext uri="{FF2B5EF4-FFF2-40B4-BE49-F238E27FC236}">
                <a16:creationId xmlns:a16="http://schemas.microsoft.com/office/drawing/2014/main" id="{1D66ABFE-6ADA-05C0-90F7-D49E19F4877A}"/>
              </a:ext>
            </a:extLst>
          </p:cNvPr>
          <p:cNvSpPr txBox="1">
            <a:spLocks noGrp="1"/>
          </p:cNvSpPr>
          <p:nvPr>
            <p:ph type="ctrTitle"/>
          </p:nvPr>
        </p:nvSpPr>
        <p:spPr>
          <a:xfrm>
            <a:off x="4138541" y="658067"/>
            <a:ext cx="4084500" cy="19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tx1"/>
                </a:solidFill>
              </a:rPr>
              <a:t>What is Research Data Management (RDM)?</a:t>
            </a:r>
            <a:endParaRPr sz="2800" b="0" dirty="0">
              <a:solidFill>
                <a:schemeClr val="tx1"/>
              </a:solidFill>
            </a:endParaRPr>
          </a:p>
        </p:txBody>
      </p:sp>
      <p:cxnSp>
        <p:nvCxnSpPr>
          <p:cNvPr id="145" name="Google Shape;145;p28">
            <a:extLst>
              <a:ext uri="{FF2B5EF4-FFF2-40B4-BE49-F238E27FC236}">
                <a16:creationId xmlns:a16="http://schemas.microsoft.com/office/drawing/2014/main" id="{9BC6C2F8-1720-0A2E-25D2-079A29085896}"/>
              </a:ext>
            </a:extLst>
          </p:cNvPr>
          <p:cNvCxnSpPr/>
          <p:nvPr/>
        </p:nvCxnSpPr>
        <p:spPr>
          <a:xfrm>
            <a:off x="4138541" y="3821618"/>
            <a:ext cx="3113400" cy="0"/>
          </a:xfrm>
          <a:prstGeom prst="straightConnector1">
            <a:avLst/>
          </a:prstGeom>
          <a:noFill/>
          <a:ln w="19050" cap="flat" cmpd="sng">
            <a:solidFill>
              <a:schemeClr val="dk1"/>
            </a:solidFill>
            <a:prstDash val="solid"/>
            <a:round/>
            <a:headEnd type="none" w="med" len="med"/>
            <a:tailEnd type="none" w="med" len="med"/>
          </a:ln>
        </p:spPr>
      </p:cxnSp>
      <p:pic>
        <p:nvPicPr>
          <p:cNvPr id="6" name="Picture 5">
            <a:extLst>
              <a:ext uri="{FF2B5EF4-FFF2-40B4-BE49-F238E27FC236}">
                <a16:creationId xmlns:a16="http://schemas.microsoft.com/office/drawing/2014/main" id="{03D97F77-292F-E418-91DA-6D18286DEC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270" y="1526873"/>
            <a:ext cx="3715118" cy="2089754"/>
          </a:xfrm>
          <a:prstGeom prst="rect">
            <a:avLst/>
          </a:prstGeom>
        </p:spPr>
      </p:pic>
      <p:sp>
        <p:nvSpPr>
          <p:cNvPr id="7" name="Google Shape;231;p39">
            <a:extLst>
              <a:ext uri="{FF2B5EF4-FFF2-40B4-BE49-F238E27FC236}">
                <a16:creationId xmlns:a16="http://schemas.microsoft.com/office/drawing/2014/main" id="{99742A12-B54C-E316-F79C-DDBB78DE08A1}"/>
              </a:ext>
            </a:extLst>
          </p:cNvPr>
          <p:cNvSpPr txBox="1"/>
          <p:nvPr/>
        </p:nvSpPr>
        <p:spPr>
          <a:xfrm>
            <a:off x="8339772" y="4548117"/>
            <a:ext cx="682847" cy="31519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dirty="0">
                <a:solidFill>
                  <a:schemeClr val="hlink"/>
                </a:solidFill>
                <a:hlinkClick r:id="rId4"/>
              </a:rPr>
              <a:t>source</a:t>
            </a:r>
            <a:endParaRPr sz="800" dirty="0"/>
          </a:p>
        </p:txBody>
      </p:sp>
    </p:spTree>
    <p:extLst>
      <p:ext uri="{BB962C8B-B14F-4D97-AF65-F5344CB8AC3E}">
        <p14:creationId xmlns:p14="http://schemas.microsoft.com/office/powerpoint/2010/main" val="23264952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3FC0ED7C-C987-00AE-7B52-81A40A87B19A}"/>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28773C77-C544-1E60-6F39-CAE35DE4E63E}"/>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What Are Research Data?</a:t>
            </a:r>
            <a:endParaRPr b="0" dirty="0"/>
          </a:p>
        </p:txBody>
      </p:sp>
      <p:cxnSp>
        <p:nvCxnSpPr>
          <p:cNvPr id="166" name="Google Shape;166;p30">
            <a:extLst>
              <a:ext uri="{FF2B5EF4-FFF2-40B4-BE49-F238E27FC236}">
                <a16:creationId xmlns:a16="http://schemas.microsoft.com/office/drawing/2014/main" id="{838156C6-B06D-658F-DDF2-82FCFD535E62}"/>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322871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3B73BD84-4BE8-E487-C67C-85C653CB4263}"/>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AB6E318E-5336-78D3-9C59-D2DE8961E6DF}"/>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What Are Research Data?</a:t>
            </a:r>
            <a:endParaRPr b="0" dirty="0"/>
          </a:p>
        </p:txBody>
      </p:sp>
      <p:cxnSp>
        <p:nvCxnSpPr>
          <p:cNvPr id="166" name="Google Shape;166;p30">
            <a:extLst>
              <a:ext uri="{FF2B5EF4-FFF2-40B4-BE49-F238E27FC236}">
                <a16:creationId xmlns:a16="http://schemas.microsoft.com/office/drawing/2014/main" id="{D099AAF4-B71E-0254-D4F0-3A51EFCA6710}"/>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sp>
        <p:nvSpPr>
          <p:cNvPr id="3" name="Google Shape;162;p30">
            <a:extLst>
              <a:ext uri="{FF2B5EF4-FFF2-40B4-BE49-F238E27FC236}">
                <a16:creationId xmlns:a16="http://schemas.microsoft.com/office/drawing/2014/main" id="{53B4E27E-112C-2CEE-597B-849C11805178}"/>
              </a:ext>
            </a:extLst>
          </p:cNvPr>
          <p:cNvSpPr txBox="1">
            <a:spLocks/>
          </p:cNvSpPr>
          <p:nvPr/>
        </p:nvSpPr>
        <p:spPr>
          <a:xfrm>
            <a:off x="710751" y="1491096"/>
            <a:ext cx="4427691" cy="21613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lnSpc>
                <a:spcPct val="150000"/>
              </a:lnSpc>
            </a:pPr>
            <a:r>
              <a:rPr lang="en-US" dirty="0"/>
              <a:t>“</a:t>
            </a:r>
            <a:r>
              <a:rPr lang="en-US" b="1" dirty="0"/>
              <a:t>Research data are used as primary sources or evidence to support and validate an inquiry, research question(s), and/or creative work. </a:t>
            </a:r>
          </a:p>
          <a:p>
            <a:pPr marL="0" indent="0">
              <a:lnSpc>
                <a:spcPct val="150000"/>
              </a:lnSpc>
            </a:pPr>
            <a:endParaRPr lang="en-US" b="1" dirty="0"/>
          </a:p>
          <a:p>
            <a:pPr marL="0" indent="0">
              <a:lnSpc>
                <a:spcPct val="150000"/>
              </a:lnSpc>
            </a:pPr>
            <a:r>
              <a:rPr lang="en-US" dirty="0"/>
              <a:t>Research data are distinguished by their intended purpose rather than form and can be experimental, observational, repurposed, processed, or any other manifestation of data. Determining what constitutes research data can be highly contextual and should be decided in keeping with disciplinary norms.”</a:t>
            </a:r>
          </a:p>
          <a:p>
            <a:pPr marL="0" indent="0">
              <a:lnSpc>
                <a:spcPct val="150000"/>
              </a:lnSpc>
            </a:pPr>
            <a:endParaRPr lang="en-US" sz="1600" dirty="0"/>
          </a:p>
          <a:p>
            <a:pPr marL="285750" indent="-285750">
              <a:lnSpc>
                <a:spcPct val="150000"/>
              </a:lnSpc>
              <a:buFont typeface="Arial" panose="020B0604020202020204" pitchFamily="34" charset="0"/>
              <a:buChar char="•"/>
            </a:pPr>
            <a:endParaRPr lang="en-US" sz="1600" dirty="0"/>
          </a:p>
          <a:p>
            <a:pPr marL="0" indent="0"/>
            <a:endParaRPr lang="en-US" sz="1600" dirty="0"/>
          </a:p>
          <a:p>
            <a:pPr marL="285750" indent="-285750">
              <a:buFont typeface="Arial" panose="020B0604020202020204" pitchFamily="34" charset="0"/>
              <a:buChar char="•"/>
            </a:pPr>
            <a:endParaRPr lang="en-US" dirty="0"/>
          </a:p>
          <a:p>
            <a:pPr marL="742950" lvl="1" indent="-285750" algn="l">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0" indent="0"/>
            <a:endParaRPr lang="en-US" dirty="0"/>
          </a:p>
        </p:txBody>
      </p:sp>
      <p:pic>
        <p:nvPicPr>
          <p:cNvPr id="4" name="Graphic 3">
            <a:extLst>
              <a:ext uri="{FF2B5EF4-FFF2-40B4-BE49-F238E27FC236}">
                <a16:creationId xmlns:a16="http://schemas.microsoft.com/office/drawing/2014/main" id="{F6C5F807-F32E-8D16-91A0-668D7B80331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54626" y="1183613"/>
            <a:ext cx="3431302" cy="3572637"/>
          </a:xfrm>
          <a:prstGeom prst="rect">
            <a:avLst/>
          </a:prstGeom>
        </p:spPr>
      </p:pic>
      <p:sp>
        <p:nvSpPr>
          <p:cNvPr id="5" name="Google Shape;81;p16">
            <a:extLst>
              <a:ext uri="{FF2B5EF4-FFF2-40B4-BE49-F238E27FC236}">
                <a16:creationId xmlns:a16="http://schemas.microsoft.com/office/drawing/2014/main" id="{6C11F634-F262-F6D1-256B-21DAED42C2E3}"/>
              </a:ext>
            </a:extLst>
          </p:cNvPr>
          <p:cNvSpPr txBox="1"/>
          <p:nvPr/>
        </p:nvSpPr>
        <p:spPr>
          <a:xfrm>
            <a:off x="8212385" y="4682860"/>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5"/>
              </a:rPr>
              <a:t>source</a:t>
            </a:r>
            <a:endParaRPr sz="800" dirty="0">
              <a:latin typeface="Average"/>
              <a:ea typeface="Average"/>
              <a:cs typeface="Average"/>
              <a:sym typeface="Average"/>
            </a:endParaRPr>
          </a:p>
        </p:txBody>
      </p:sp>
    </p:spTree>
    <p:extLst>
      <p:ext uri="{BB962C8B-B14F-4D97-AF65-F5344CB8AC3E}">
        <p14:creationId xmlns:p14="http://schemas.microsoft.com/office/powerpoint/2010/main" val="3077056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A38B4F09-A76D-5673-DD0D-0B1B4C8C5CC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E83A94B-F69E-3576-54DB-9A3F6FBD5DCB}"/>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What is RDM?</a:t>
            </a:r>
            <a:endParaRPr b="0" dirty="0"/>
          </a:p>
        </p:txBody>
      </p:sp>
      <p:cxnSp>
        <p:nvCxnSpPr>
          <p:cNvPr id="166" name="Google Shape;166;p30">
            <a:extLst>
              <a:ext uri="{FF2B5EF4-FFF2-40B4-BE49-F238E27FC236}">
                <a16:creationId xmlns:a16="http://schemas.microsoft.com/office/drawing/2014/main" id="{4CDD304A-6549-1A1B-322A-E7B0266DE5F7}"/>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sp>
        <p:nvSpPr>
          <p:cNvPr id="5" name="Google Shape;81;p16">
            <a:extLst>
              <a:ext uri="{FF2B5EF4-FFF2-40B4-BE49-F238E27FC236}">
                <a16:creationId xmlns:a16="http://schemas.microsoft.com/office/drawing/2014/main" id="{904C1DCB-DF34-4BED-75B2-3CBF3775F955}"/>
              </a:ext>
            </a:extLst>
          </p:cNvPr>
          <p:cNvSpPr txBox="1"/>
          <p:nvPr/>
        </p:nvSpPr>
        <p:spPr>
          <a:xfrm>
            <a:off x="8212385" y="4682860"/>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3"/>
              </a:rPr>
              <a:t>source</a:t>
            </a:r>
            <a:endParaRPr sz="800" dirty="0">
              <a:latin typeface="Average"/>
              <a:ea typeface="Average"/>
              <a:cs typeface="Average"/>
              <a:sym typeface="Average"/>
            </a:endParaRPr>
          </a:p>
        </p:txBody>
      </p:sp>
    </p:spTree>
    <p:extLst>
      <p:ext uri="{BB962C8B-B14F-4D97-AF65-F5344CB8AC3E}">
        <p14:creationId xmlns:p14="http://schemas.microsoft.com/office/powerpoint/2010/main" val="1935646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ED1F2C94-52CD-0155-264B-B2501215323B}"/>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56D649EF-AF82-00C2-72EC-A2E900D9C02E}"/>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What is RDM?</a:t>
            </a:r>
            <a:endParaRPr b="0" dirty="0"/>
          </a:p>
        </p:txBody>
      </p:sp>
      <p:cxnSp>
        <p:nvCxnSpPr>
          <p:cNvPr id="166" name="Google Shape;166;p30">
            <a:extLst>
              <a:ext uri="{FF2B5EF4-FFF2-40B4-BE49-F238E27FC236}">
                <a16:creationId xmlns:a16="http://schemas.microsoft.com/office/drawing/2014/main" id="{ECBA3139-18C3-40E5-5F1C-D864638DD7B9}"/>
              </a:ext>
            </a:extLst>
          </p:cNvPr>
          <p:cNvCxnSpPr>
            <a:cxnSpLocks/>
          </p:cNvCxnSpPr>
          <p:nvPr/>
        </p:nvCxnSpPr>
        <p:spPr>
          <a:xfrm>
            <a:off x="812499" y="1045726"/>
            <a:ext cx="5636853" cy="0"/>
          </a:xfrm>
          <a:prstGeom prst="straightConnector1">
            <a:avLst/>
          </a:prstGeom>
          <a:noFill/>
          <a:ln w="19050" cap="flat" cmpd="sng">
            <a:solidFill>
              <a:schemeClr val="dk1"/>
            </a:solidFill>
            <a:prstDash val="solid"/>
            <a:round/>
            <a:headEnd type="none" w="med" len="med"/>
            <a:tailEnd type="none" w="med" len="med"/>
          </a:ln>
        </p:spPr>
      </p:cxnSp>
      <p:sp>
        <p:nvSpPr>
          <p:cNvPr id="3" name="Google Shape;162;p30">
            <a:extLst>
              <a:ext uri="{FF2B5EF4-FFF2-40B4-BE49-F238E27FC236}">
                <a16:creationId xmlns:a16="http://schemas.microsoft.com/office/drawing/2014/main" id="{86271B5B-BFC1-F58F-AAC8-85A411416906}"/>
              </a:ext>
            </a:extLst>
          </p:cNvPr>
          <p:cNvSpPr txBox="1">
            <a:spLocks/>
          </p:cNvSpPr>
          <p:nvPr/>
        </p:nvSpPr>
        <p:spPr>
          <a:xfrm>
            <a:off x="710751" y="1491096"/>
            <a:ext cx="3804605" cy="21613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0" indent="0">
              <a:lnSpc>
                <a:spcPct val="150000"/>
              </a:lnSpc>
            </a:pPr>
            <a:r>
              <a:rPr lang="en-US" dirty="0"/>
              <a:t>“</a:t>
            </a:r>
            <a:r>
              <a:rPr lang="en-US" b="1" dirty="0"/>
              <a:t>RDM are practices and activities over the research life cycle that pertain to the management of research data, including planning, collecting, analyzing, documenting, storing, sharing, and preserving. </a:t>
            </a:r>
          </a:p>
          <a:p>
            <a:pPr marL="0" indent="0">
              <a:lnSpc>
                <a:spcPct val="150000"/>
              </a:lnSpc>
            </a:pPr>
            <a:endParaRPr lang="en-US" b="1" dirty="0"/>
          </a:p>
          <a:p>
            <a:pPr marL="0" indent="0">
              <a:lnSpc>
                <a:spcPct val="150000"/>
              </a:lnSpc>
            </a:pPr>
            <a:r>
              <a:rPr lang="en-US" dirty="0"/>
              <a:t>RDM is essential at all points of a data’s lifecycle and should be a fundamental part of any project's design and progression.”</a:t>
            </a:r>
          </a:p>
          <a:p>
            <a:pPr marL="0" indent="0">
              <a:lnSpc>
                <a:spcPct val="150000"/>
              </a:lnSpc>
            </a:pPr>
            <a:endParaRPr lang="en-US" sz="1600" dirty="0"/>
          </a:p>
          <a:p>
            <a:pPr marL="285750" indent="-285750">
              <a:lnSpc>
                <a:spcPct val="150000"/>
              </a:lnSpc>
              <a:buFont typeface="Arial" panose="020B0604020202020204" pitchFamily="34" charset="0"/>
              <a:buChar char="•"/>
            </a:pPr>
            <a:endParaRPr lang="en-US" sz="1600" dirty="0"/>
          </a:p>
          <a:p>
            <a:pPr marL="0" indent="0"/>
            <a:endParaRPr lang="en-US" sz="1600" dirty="0"/>
          </a:p>
          <a:p>
            <a:pPr marL="285750" indent="-285750">
              <a:buFont typeface="Arial" panose="020B0604020202020204" pitchFamily="34" charset="0"/>
              <a:buChar char="•"/>
            </a:pPr>
            <a:endParaRPr lang="en-US" dirty="0"/>
          </a:p>
          <a:p>
            <a:pPr marL="742950" lvl="1" indent="-285750" algn="l">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0" indent="0"/>
            <a:endParaRPr lang="en-US" dirty="0"/>
          </a:p>
        </p:txBody>
      </p:sp>
      <p:sp>
        <p:nvSpPr>
          <p:cNvPr id="5" name="Google Shape;81;p16">
            <a:extLst>
              <a:ext uri="{FF2B5EF4-FFF2-40B4-BE49-F238E27FC236}">
                <a16:creationId xmlns:a16="http://schemas.microsoft.com/office/drawing/2014/main" id="{B0D0077D-828E-23CA-D77C-FAE297E8FE98}"/>
              </a:ext>
            </a:extLst>
          </p:cNvPr>
          <p:cNvSpPr txBox="1"/>
          <p:nvPr/>
        </p:nvSpPr>
        <p:spPr>
          <a:xfrm>
            <a:off x="8212385" y="4682860"/>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3"/>
              </a:rPr>
              <a:t>source</a:t>
            </a:r>
            <a:endParaRPr sz="800" dirty="0">
              <a:latin typeface="Average"/>
              <a:ea typeface="Average"/>
              <a:cs typeface="Average"/>
              <a:sym typeface="Average"/>
            </a:endParaRPr>
          </a:p>
        </p:txBody>
      </p:sp>
      <p:pic>
        <p:nvPicPr>
          <p:cNvPr id="2" name="Google Shape;82;p16">
            <a:extLst>
              <a:ext uri="{FF2B5EF4-FFF2-40B4-BE49-F238E27FC236}">
                <a16:creationId xmlns:a16="http://schemas.microsoft.com/office/drawing/2014/main" id="{E31CEE80-6124-3F27-DE03-5B9A6D30D973}"/>
              </a:ext>
            </a:extLst>
          </p:cNvPr>
          <p:cNvPicPr preferRelativeResize="0"/>
          <p:nvPr/>
        </p:nvPicPr>
        <p:blipFill>
          <a:blip r:embed="rId4">
            <a:alphaModFix/>
          </a:blip>
          <a:stretch>
            <a:fillRect/>
          </a:stretch>
        </p:blipFill>
        <p:spPr>
          <a:xfrm>
            <a:off x="5572621" y="1610306"/>
            <a:ext cx="3278464" cy="1922888"/>
          </a:xfrm>
          <a:prstGeom prst="rect">
            <a:avLst/>
          </a:prstGeom>
          <a:noFill/>
          <a:ln>
            <a:noFill/>
          </a:ln>
        </p:spPr>
      </p:pic>
      <p:sp>
        <p:nvSpPr>
          <p:cNvPr id="6" name="Google Shape;81;p16">
            <a:extLst>
              <a:ext uri="{FF2B5EF4-FFF2-40B4-BE49-F238E27FC236}">
                <a16:creationId xmlns:a16="http://schemas.microsoft.com/office/drawing/2014/main" id="{4770C72A-2874-B0ED-E891-8A24EFA34A4A}"/>
              </a:ext>
            </a:extLst>
          </p:cNvPr>
          <p:cNvSpPr txBox="1"/>
          <p:nvPr/>
        </p:nvSpPr>
        <p:spPr>
          <a:xfrm>
            <a:off x="8212385" y="4528960"/>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dirty="0">
                <a:solidFill>
                  <a:schemeClr val="hlink"/>
                </a:solidFill>
                <a:latin typeface="Average"/>
                <a:ea typeface="Average"/>
                <a:cs typeface="Average"/>
                <a:sym typeface="Average"/>
                <a:hlinkClick r:id="rId5"/>
              </a:rPr>
              <a:t>source</a:t>
            </a:r>
            <a:endParaRPr sz="800" dirty="0">
              <a:latin typeface="Average"/>
              <a:ea typeface="Average"/>
              <a:cs typeface="Average"/>
              <a:sym typeface="Average"/>
            </a:endParaRPr>
          </a:p>
        </p:txBody>
      </p:sp>
    </p:spTree>
    <p:extLst>
      <p:ext uri="{BB962C8B-B14F-4D97-AF65-F5344CB8AC3E}">
        <p14:creationId xmlns:p14="http://schemas.microsoft.com/office/powerpoint/2010/main" val="573070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592EB4A7-242D-72B2-13A0-9B2ED58136CE}"/>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7F07B8FC-BF6C-65C6-9703-0099A025F6FD}"/>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The Research Data Lifecycle</a:t>
            </a:r>
            <a:endParaRPr b="0" dirty="0"/>
          </a:p>
        </p:txBody>
      </p:sp>
      <p:cxnSp>
        <p:nvCxnSpPr>
          <p:cNvPr id="166" name="Google Shape;166;p30">
            <a:extLst>
              <a:ext uri="{FF2B5EF4-FFF2-40B4-BE49-F238E27FC236}">
                <a16:creationId xmlns:a16="http://schemas.microsoft.com/office/drawing/2014/main" id="{1358EBDA-0434-B7E8-7BE5-37C64317F9AF}"/>
              </a:ext>
            </a:extLst>
          </p:cNvPr>
          <p:cNvCxnSpPr>
            <a:cxnSpLocks/>
          </p:cNvCxnSpPr>
          <p:nvPr/>
        </p:nvCxnSpPr>
        <p:spPr>
          <a:xfrm>
            <a:off x="812499" y="1045726"/>
            <a:ext cx="6348952" cy="0"/>
          </a:xfrm>
          <a:prstGeom prst="straightConnector1">
            <a:avLst/>
          </a:prstGeom>
          <a:noFill/>
          <a:ln w="19050" cap="flat" cmpd="sng">
            <a:solidFill>
              <a:schemeClr val="dk1"/>
            </a:solidFill>
            <a:prstDash val="solid"/>
            <a:round/>
            <a:headEnd type="none" w="med" len="med"/>
            <a:tailEnd type="none" w="med" len="med"/>
          </a:ln>
        </p:spPr>
      </p:cxnSp>
      <p:pic>
        <p:nvPicPr>
          <p:cNvPr id="7" name="Picture 2">
            <a:extLst>
              <a:ext uri="{FF2B5EF4-FFF2-40B4-BE49-F238E27FC236}">
                <a16:creationId xmlns:a16="http://schemas.microsoft.com/office/drawing/2014/main" id="{65CFDD8D-F4B1-CCCF-4BD7-7D0178858D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9292" y="1301878"/>
            <a:ext cx="5165416" cy="34543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2440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6C2F40AD-832B-7F1E-6E66-ED432B7B22C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768C50F-7E1A-3E22-B6E4-BE84DCBE2299}"/>
              </a:ext>
            </a:extLst>
          </p:cNvPr>
          <p:cNvSpPr txBox="1">
            <a:spLocks noGrp="1"/>
          </p:cNvSpPr>
          <p:nvPr>
            <p:ph type="title" idx="6"/>
          </p:nvPr>
        </p:nvSpPr>
        <p:spPr>
          <a:xfrm>
            <a:off x="710750" y="387250"/>
            <a:ext cx="6701554"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t>The Research Data Lifecycle</a:t>
            </a:r>
            <a:endParaRPr b="0" dirty="0"/>
          </a:p>
        </p:txBody>
      </p:sp>
      <p:cxnSp>
        <p:nvCxnSpPr>
          <p:cNvPr id="166" name="Google Shape;166;p30">
            <a:extLst>
              <a:ext uri="{FF2B5EF4-FFF2-40B4-BE49-F238E27FC236}">
                <a16:creationId xmlns:a16="http://schemas.microsoft.com/office/drawing/2014/main" id="{0473D0A8-F43C-A4E2-65B1-78310C608A2E}"/>
              </a:ext>
            </a:extLst>
          </p:cNvPr>
          <p:cNvCxnSpPr>
            <a:cxnSpLocks/>
          </p:cNvCxnSpPr>
          <p:nvPr/>
        </p:nvCxnSpPr>
        <p:spPr>
          <a:xfrm>
            <a:off x="812499" y="1045726"/>
            <a:ext cx="6348952" cy="0"/>
          </a:xfrm>
          <a:prstGeom prst="straightConnector1">
            <a:avLst/>
          </a:prstGeom>
          <a:noFill/>
          <a:ln w="19050" cap="flat" cmpd="sng">
            <a:solidFill>
              <a:schemeClr val="dk1"/>
            </a:solidFill>
            <a:prstDash val="solid"/>
            <a:round/>
            <a:headEnd type="none" w="med" len="med"/>
            <a:tailEnd type="none" w="med" len="med"/>
          </a:ln>
        </p:spPr>
      </p:cxnSp>
      <p:pic>
        <p:nvPicPr>
          <p:cNvPr id="2" name="Picture 2" descr="Lauren Shippen on X: &quot;TIL that a &quot;murder board&quot; is a real thing but, like,  it's a board of *people* who prep you for difficult oral exams not the  thing where you">
            <a:extLst>
              <a:ext uri="{FF2B5EF4-FFF2-40B4-BE49-F238E27FC236}">
                <a16:creationId xmlns:a16="http://schemas.microsoft.com/office/drawing/2014/main" id="{30F8CA74-7950-D02F-4E0A-DDB95D1F01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3002" y="1305148"/>
            <a:ext cx="4437996" cy="332849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24F2694F-0136-74FA-CBD9-31DFE76FD196}"/>
              </a:ext>
            </a:extLst>
          </p:cNvPr>
          <p:cNvSpPr/>
          <p:nvPr/>
        </p:nvSpPr>
        <p:spPr>
          <a:xfrm>
            <a:off x="8282580" y="4633645"/>
            <a:ext cx="651027" cy="215444"/>
          </a:xfrm>
          <a:prstGeom prst="rect">
            <a:avLst/>
          </a:prstGeom>
        </p:spPr>
        <p:txBody>
          <a:bodyPr wrap="square">
            <a:spAutoFit/>
          </a:bodyPr>
          <a:lstStyle/>
          <a:p>
            <a:pPr lvl="0"/>
            <a:r>
              <a:rPr lang="en-US" sz="800" dirty="0">
                <a:hlinkClick r:id="rId4"/>
              </a:rPr>
              <a:t>source</a:t>
            </a:r>
            <a:endParaRPr lang="en-US" sz="800" dirty="0"/>
          </a:p>
        </p:txBody>
      </p:sp>
    </p:spTree>
    <p:extLst>
      <p:ext uri="{BB962C8B-B14F-4D97-AF65-F5344CB8AC3E}">
        <p14:creationId xmlns:p14="http://schemas.microsoft.com/office/powerpoint/2010/main" val="1861775063"/>
      </p:ext>
    </p:extLst>
  </p:cSld>
  <p:clrMapOvr>
    <a:masterClrMapping/>
  </p:clrMapOvr>
</p:sld>
</file>

<file path=ppt/theme/theme1.xml><?xml version="1.0" encoding="utf-8"?>
<a:theme xmlns:a="http://schemas.openxmlformats.org/drawingml/2006/main" name="Minimalist Slides for meeting by Slidesgo">
  <a:themeElements>
    <a:clrScheme name="Simple Light">
      <a:dk1>
        <a:srgbClr val="3F4252"/>
      </a:dk1>
      <a:lt1>
        <a:srgbClr val="F5F5F5"/>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3F42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9570</TotalTime>
  <Words>398</Words>
  <Application>Microsoft Macintosh PowerPoint</Application>
  <PresentationFormat>On-screen Show (16:9)</PresentationFormat>
  <Paragraphs>113</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Questrial</vt:lpstr>
      <vt:lpstr>Arial</vt:lpstr>
      <vt:lpstr>Average</vt:lpstr>
      <vt:lpstr>Nunito</vt:lpstr>
      <vt:lpstr>Minimalist Slides for meeting by Slidesgo</vt:lpstr>
      <vt:lpstr>Intro to Research Data Management (RDM)</vt:lpstr>
      <vt:lpstr>Session Overview</vt:lpstr>
      <vt:lpstr>What is Research Data Management (RDM)?</vt:lpstr>
      <vt:lpstr>What Are Research Data?</vt:lpstr>
      <vt:lpstr>What Are Research Data?</vt:lpstr>
      <vt:lpstr>What is RDM?</vt:lpstr>
      <vt:lpstr>What is RDM?</vt:lpstr>
      <vt:lpstr>The Research Data Lifecycle</vt:lpstr>
      <vt:lpstr>The Research Data Lifecycle</vt:lpstr>
      <vt:lpstr>Why Should You Care? (Should you?)</vt:lpstr>
      <vt:lpstr>Academic Integrity</vt:lpstr>
      <vt:lpstr>Tri-Agency Policy</vt:lpstr>
      <vt:lpstr>Tri-Agency Policy</vt:lpstr>
      <vt:lpstr>FAIR Principles</vt:lpstr>
      <vt:lpstr>CARE Principles</vt:lpstr>
      <vt:lpstr>Legal, Copyright, &amp; Ethics</vt:lpstr>
      <vt:lpstr>UVic’s RDM Services</vt:lpstr>
      <vt:lpstr>Data Management Plans (DMPs)</vt:lpstr>
      <vt:lpstr>Data Deposits</vt:lpstr>
      <vt:lpstr>Other Cool Stuff</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diapositivas minimalistas para reuniones</dc:title>
  <dc:creator>Nick Rochlin</dc:creator>
  <cp:lastModifiedBy>Nick Rochlin</cp:lastModifiedBy>
  <cp:revision>17</cp:revision>
  <dcterms:modified xsi:type="dcterms:W3CDTF">2025-07-25T19:20:14Z</dcterms:modified>
</cp:coreProperties>
</file>